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67" d="100"/>
          <a:sy n="67" d="100"/>
        </p:scale>
        <p:origin x="1203"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9/7/2024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25.png>
</file>

<file path=ppt/media/image29.jpeg>
</file>

<file path=ppt/media/image3.png>
</file>

<file path=ppt/media/image34.jpeg>
</file>

<file path=ppt/media/image38.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0079168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20339110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901631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9/7/2024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s://github.com/HemaBhupathi/DataScienceEcosystem/blob/Assign/labs-jupyter-spacex-Data%20wrangling.ipynb"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HemaBhupathi/DataScienceEcosystem/blob/Assign/edadataviz.ipynb"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HemaBhupathi/DataScienceEcosystem/blob/Assig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HemaBhupathi/DataScienceEcosystem/blob/Assig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HemaBhupathi/DataScienceEcosystem/blob/Assign/spacex_dash_app.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3.emf"/></Relationships>
</file>

<file path=ppt/slides/_rels/slide42.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6.emf"/></Relationships>
</file>

<file path=ppt/slides/_rels/slide44.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github.com/HemaBhupathi/DataScienceEcosystem/blob/Assign/jupyter-labs-spacex-data-collection-api.ipynb"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HemaBhupathi/DataScienceEcosystem/blob/Assig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Hema Bhupathi</a:t>
            </a:r>
          </a:p>
          <a:p>
            <a:r>
              <a:rPr lang="en-US" dirty="0">
                <a:solidFill>
                  <a:schemeClr val="bg2"/>
                </a:solidFill>
                <a:latin typeface="Abadi" panose="020B0604020104020204" pitchFamily="34" charset="0"/>
                <a:ea typeface="SF Pro" pitchFamily="2" charset="0"/>
                <a:cs typeface="SF Pro" pitchFamily="2" charset="0"/>
              </a:rPr>
              <a:t>09/07/2024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551539" cy="4841875"/>
          </a:xfrm>
          <a:prstGeom prst="rect">
            <a:avLst/>
          </a:prstGeom>
        </p:spPr>
        <p:txBody>
          <a:bodyPr/>
          <a:lstStyle/>
          <a:p>
            <a:r>
              <a:rPr lang="en-US" sz="1800" b="0" i="0" u="none" strike="noStrike" baseline="0" dirty="0">
                <a:solidFill>
                  <a:srgbClr val="000000"/>
                </a:solidFill>
                <a:latin typeface="Abadi" panose="020B0604020104020204" pitchFamily="34" charset="0"/>
              </a:rPr>
              <a:t>The dataset includes various scenarios where the booster did not land successfully. These scenarios encompass different outcomes based on the landing attempts. For instance, "True Ocean" indicates a successful landing in a specific region of the ocean, while "False Ocean" signifies an unsuccessful landing in the ocean. Similarly, "True RTLS" denotes a successful ground pad landing, whereas "False RTLS" indicates an unsuccessful ground pad landing. Additionally, "True ASDS" represents a successful landing on a drone ship, while "False ASDS" indicates an unsuccessful landing on a drone ship. </a:t>
            </a:r>
          </a:p>
          <a:p>
            <a:r>
              <a:rPr lang="en-US" sz="1800" b="0" i="0" u="none" strike="noStrike" baseline="0" dirty="0">
                <a:solidFill>
                  <a:srgbClr val="000000"/>
                </a:solidFill>
                <a:latin typeface="Abadi" panose="020B0604020104020204" pitchFamily="34" charset="0"/>
              </a:rPr>
              <a:t>To simplify and standardize these outcomes for analysis, we convert them into training labels as follows: "1" denotes a successful booster landing, while "0" signifies an unsuccessful landing. This conversion allows for a uniform representation of the landing outcomes, facilitating further analysis and modeling. </a:t>
            </a:r>
            <a:endParaRPr lang="en-US" dirty="0"/>
          </a:p>
          <a:p>
            <a:r>
              <a:rPr lang="en-US" sz="1600" dirty="0">
                <a:hlinkClick r:id="rId4"/>
              </a:rPr>
              <a:t>https://github.com/HemaBhupathi/DataScienceEcosystem/blob/Assign/labs-jupyter-spacex-Data%20wrangling.ipynb</a:t>
            </a:r>
            <a:endParaRPr lang="en-US" sz="1600"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0421EFD3-47D7-85AB-0532-ACCF798F4BB6}"/>
              </a:ext>
            </a:extLst>
          </p:cNvPr>
          <p:cNvPicPr>
            <a:picLocks noChangeAspect="1"/>
          </p:cNvPicPr>
          <p:nvPr/>
        </p:nvPicPr>
        <p:blipFill>
          <a:blip r:embed="rId5"/>
          <a:stretch>
            <a:fillRect/>
          </a:stretch>
        </p:blipFill>
        <p:spPr>
          <a:xfrm>
            <a:off x="7414150" y="2389029"/>
            <a:ext cx="4363512" cy="2798921"/>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21140" cy="4351338"/>
          </a:xfrm>
          <a:prstGeom prst="rect">
            <a:avLst/>
          </a:prstGeom>
        </p:spPr>
        <p:txBody>
          <a:bodyPr lIns="91440" tIns="45720" rIns="91440" bIns="45720" anchor="t"/>
          <a:lstStyle/>
          <a:p>
            <a:r>
              <a:rPr lang="en-US" sz="1400" b="1" i="0" u="none" strike="noStrike" baseline="0" dirty="0">
                <a:solidFill>
                  <a:srgbClr val="000000"/>
                </a:solidFill>
                <a:latin typeface="Calibri" panose="020F0502020204030204" pitchFamily="34" charset="0"/>
              </a:rPr>
              <a:t>Data Visualization Overview:</a:t>
            </a:r>
            <a:endParaRPr lang="en-US" sz="1400" b="0" i="0" u="none" strike="noStrike" baseline="0" dirty="0">
              <a:solidFill>
                <a:srgbClr val="000000"/>
              </a:solidFill>
              <a:latin typeface="Calibri" panose="020F0502020204030204" pitchFamily="34" charset="0"/>
            </a:endParaRPr>
          </a:p>
          <a:p>
            <a:r>
              <a:rPr lang="en-US" sz="1400" b="1" i="0" u="none" strike="noStrike" baseline="0" dirty="0">
                <a:solidFill>
                  <a:srgbClr val="000000"/>
                </a:solidFill>
                <a:latin typeface="Calibri" panose="020F0502020204030204" pitchFamily="34" charset="0"/>
              </a:rPr>
              <a:t>Scatter Graphs:</a:t>
            </a:r>
            <a:endParaRPr lang="en-US" sz="1400" b="0" i="0" u="none" strike="noStrike" baseline="0" dirty="0">
              <a:solidFill>
                <a:srgbClr val="000000"/>
              </a:solidFill>
              <a:latin typeface="Calibri" panose="020F0502020204030204" pitchFamily="34" charset="0"/>
            </a:endParaRPr>
          </a:p>
          <a:p>
            <a:r>
              <a:rPr lang="en-US" sz="1400" b="0" i="0" u="none" strike="noStrike" baseline="0" dirty="0">
                <a:solidFill>
                  <a:srgbClr val="000000"/>
                </a:solidFill>
                <a:latin typeface="Calibri" panose="020F0502020204030204" pitchFamily="34" charset="0"/>
              </a:rPr>
              <a:t>Flight Number vs. Payload Mass</a:t>
            </a:r>
          </a:p>
          <a:p>
            <a:r>
              <a:rPr lang="en-US" sz="1400" b="0" i="0" u="none" strike="noStrike" baseline="0" dirty="0">
                <a:solidFill>
                  <a:srgbClr val="000000"/>
                </a:solidFill>
                <a:latin typeface="Calibri" panose="020F0502020204030204" pitchFamily="34" charset="0"/>
              </a:rPr>
              <a:t>Flight Number vs. Launch Site</a:t>
            </a:r>
          </a:p>
          <a:p>
            <a:r>
              <a:rPr lang="en-US" sz="1400" b="0" i="0" u="none" strike="noStrike" baseline="0" dirty="0">
                <a:solidFill>
                  <a:srgbClr val="000000"/>
                </a:solidFill>
                <a:latin typeface="Calibri" panose="020F0502020204030204" pitchFamily="34" charset="0"/>
              </a:rPr>
              <a:t>Payload vs. Launch Site</a:t>
            </a:r>
          </a:p>
          <a:p>
            <a:r>
              <a:rPr lang="en-US" sz="1400" b="0" i="0" u="none" strike="noStrike" baseline="0" dirty="0">
                <a:solidFill>
                  <a:srgbClr val="000000"/>
                </a:solidFill>
                <a:latin typeface="Calibri" panose="020F0502020204030204" pitchFamily="34" charset="0"/>
              </a:rPr>
              <a:t>Orbit vs. Flight Number</a:t>
            </a:r>
          </a:p>
          <a:p>
            <a:r>
              <a:rPr lang="en-US" sz="1400" b="0" i="0" u="none" strike="noStrike" baseline="0" dirty="0">
                <a:solidFill>
                  <a:srgbClr val="000000"/>
                </a:solidFill>
                <a:latin typeface="Calibri" panose="020F0502020204030204" pitchFamily="34" charset="0"/>
              </a:rPr>
              <a:t>Payload vs. Orbit Type</a:t>
            </a:r>
          </a:p>
          <a:p>
            <a:r>
              <a:rPr lang="en-US" sz="1400" b="0" i="0" u="none" strike="noStrike" baseline="0" dirty="0">
                <a:solidFill>
                  <a:srgbClr val="000000"/>
                </a:solidFill>
                <a:latin typeface="Calibri" panose="020F0502020204030204" pitchFamily="34" charset="0"/>
              </a:rPr>
              <a:t>Orbit vs. Payload Mass</a:t>
            </a:r>
          </a:p>
          <a:p>
            <a:endParaRPr lang="en-US" sz="1400" b="0" i="0" u="none" strike="noStrike" baseline="0" dirty="0">
              <a:solidFill>
                <a:srgbClr val="000000"/>
              </a:solidFill>
              <a:latin typeface="Calibri" panose="020F0502020204030204" pitchFamily="34" charset="0"/>
            </a:endParaRPr>
          </a:p>
          <a:p>
            <a:r>
              <a:rPr lang="en-US" sz="1400" b="1" i="0" u="none" strike="noStrike" baseline="0" dirty="0">
                <a:solidFill>
                  <a:srgbClr val="000000"/>
                </a:solidFill>
                <a:latin typeface="Calibri" panose="020F0502020204030204" pitchFamily="34" charset="0"/>
              </a:rPr>
              <a:t>EDA with Data Visualization:</a:t>
            </a:r>
            <a:endParaRPr lang="en-US" sz="1400" b="0" i="0" u="none" strike="noStrike" baseline="0" dirty="0">
              <a:solidFill>
                <a:srgbClr val="000000"/>
              </a:solidFill>
              <a:latin typeface="Calibri" panose="020F0502020204030204" pitchFamily="34" charset="0"/>
            </a:endParaRPr>
          </a:p>
          <a:p>
            <a:r>
              <a:rPr lang="en-US" sz="1400" b="0" i="0" u="none" strike="noStrike" baseline="0" dirty="0">
                <a:solidFill>
                  <a:srgbClr val="000000"/>
                </a:solidFill>
                <a:latin typeface="Calibri" panose="020F0502020204030204" pitchFamily="34" charset="0"/>
              </a:rPr>
              <a:t>- Bar Graph: Success rate vs. Orbit</a:t>
            </a:r>
          </a:p>
          <a:p>
            <a:r>
              <a:rPr lang="en-US" sz="1400" b="0" i="0" u="none" strike="noStrike" baseline="0" dirty="0">
                <a:solidFill>
                  <a:srgbClr val="000000"/>
                </a:solidFill>
                <a:latin typeface="Calibri" panose="020F0502020204030204" pitchFamily="34" charset="0"/>
              </a:rPr>
              <a:t>- Line Graph: Success rate vs. Year</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Content Placeholder 4">
            <a:extLst>
              <a:ext uri="{FF2B5EF4-FFF2-40B4-BE49-F238E27FC236}">
                <a16:creationId xmlns:a16="http://schemas.microsoft.com/office/drawing/2014/main" id="{9365EBDF-E558-7AB2-F75F-F52FA278F70A}"/>
              </a:ext>
            </a:extLst>
          </p:cNvPr>
          <p:cNvSpPr txBox="1">
            <a:spLocks/>
          </p:cNvSpPr>
          <p:nvPr/>
        </p:nvSpPr>
        <p:spPr>
          <a:xfrm>
            <a:off x="6286500" y="1978025"/>
            <a:ext cx="4999111" cy="3749675"/>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0" i="0" u="none" strike="noStrike" baseline="0" dirty="0">
                <a:solidFill>
                  <a:srgbClr val="000000"/>
                </a:solidFill>
                <a:latin typeface="Abadi" panose="020B0604020104020204" pitchFamily="34" charset="0"/>
              </a:rPr>
              <a:t>Key Points:</a:t>
            </a:r>
          </a:p>
          <a:p>
            <a:r>
              <a:rPr lang="en-US" sz="1800" b="0" i="0" u="none" strike="noStrike" baseline="0" dirty="0">
                <a:solidFill>
                  <a:srgbClr val="000000"/>
                </a:solidFill>
                <a:latin typeface="Abadi" panose="020B0604020104020204" pitchFamily="34" charset="0"/>
              </a:rPr>
              <a:t>Scatter plots show correlations between variables.</a:t>
            </a:r>
          </a:p>
          <a:p>
            <a:r>
              <a:rPr lang="en-US" sz="1800" b="0" i="0" u="none" strike="noStrike" baseline="0" dirty="0">
                <a:solidFill>
                  <a:srgbClr val="000000"/>
                </a:solidFill>
                <a:latin typeface="Abadi" panose="020B0604020104020204" pitchFamily="34" charset="0"/>
              </a:rPr>
              <a:t>Bar graphs highlight relationships between numeric and categorical variables.</a:t>
            </a:r>
          </a:p>
          <a:p>
            <a:r>
              <a:rPr lang="en-US" sz="1800" b="0" i="0" u="none" strike="noStrike" baseline="0" dirty="0">
                <a:solidFill>
                  <a:srgbClr val="000000"/>
                </a:solidFill>
                <a:latin typeface="Abadi" panose="020B0604020104020204" pitchFamily="34" charset="0"/>
              </a:rPr>
              <a:t>Line graphs illustrate data trends over time for predictive analysis.</a:t>
            </a:r>
          </a:p>
          <a:p>
            <a:pPr marL="0" indent="0">
              <a:buNone/>
            </a:pPr>
            <a:endParaRPr lang="en-US" dirty="0"/>
          </a:p>
        </p:txBody>
      </p:sp>
      <p:sp>
        <p:nvSpPr>
          <p:cNvPr id="7" name="TextBox 6">
            <a:extLst>
              <a:ext uri="{FF2B5EF4-FFF2-40B4-BE49-F238E27FC236}">
                <a16:creationId xmlns:a16="http://schemas.microsoft.com/office/drawing/2014/main" id="{DBE25EAB-24D3-9F51-BB7D-52E4E442C82C}"/>
              </a:ext>
            </a:extLst>
          </p:cNvPr>
          <p:cNvSpPr txBox="1"/>
          <p:nvPr/>
        </p:nvSpPr>
        <p:spPr>
          <a:xfrm>
            <a:off x="819150" y="5727700"/>
            <a:ext cx="11036300" cy="369332"/>
          </a:xfrm>
          <a:prstGeom prst="rect">
            <a:avLst/>
          </a:prstGeom>
          <a:noFill/>
        </p:spPr>
        <p:txBody>
          <a:bodyPr wrap="square">
            <a:spAutoFit/>
          </a:bodyPr>
          <a:lstStyle/>
          <a:p>
            <a:r>
              <a:rPr lang="en-US" dirty="0">
                <a:hlinkClick r:id="rId4"/>
              </a:rPr>
              <a:t>https://github.com/HemaBhupathi/DataScienceEcosystem/blob/Assign/edadataviz.ipynb</a:t>
            </a:r>
            <a:endParaRPr lang="en-US"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087700"/>
            <a:ext cx="10786990" cy="5522650"/>
          </a:xfrm>
          <a:prstGeom prst="rect">
            <a:avLst/>
          </a:prstGeom>
        </p:spPr>
        <p:txBody>
          <a:bodyPr lIns="91440" tIns="45720" rIns="91440" bIns="45720" anchor="t"/>
          <a:lstStyle/>
          <a:p>
            <a:pPr marL="0" indent="0" algn="l">
              <a:buNone/>
            </a:pPr>
            <a:endParaRPr lang="en-US" sz="1800" b="0" i="0" u="none" strike="noStrike" baseline="0" dirty="0">
              <a:solidFill>
                <a:srgbClr val="000000"/>
              </a:solidFill>
              <a:latin typeface="Abadi" panose="020B0604020104020204" pitchFamily="34" charset="0"/>
            </a:endParaRPr>
          </a:p>
          <a:p>
            <a:r>
              <a:rPr lang="en-US" sz="1800" b="0" i="0" u="none" strike="noStrike" baseline="0" dirty="0">
                <a:solidFill>
                  <a:srgbClr val="000000"/>
                </a:solidFill>
                <a:latin typeface="Abadi" panose="020B0604020104020204" pitchFamily="34" charset="0"/>
              </a:rPr>
              <a:t>Displaying the names of unique launch sites.</a:t>
            </a:r>
          </a:p>
          <a:p>
            <a:r>
              <a:rPr lang="en-US" sz="1800" b="0" i="0" u="none" strike="noStrike" baseline="0" dirty="0">
                <a:solidFill>
                  <a:srgbClr val="000000"/>
                </a:solidFill>
                <a:latin typeface="Abadi" panose="020B0604020104020204" pitchFamily="34" charset="0"/>
              </a:rPr>
              <a:t>Displaying 5 records where launch sites start with 'CCA'.</a:t>
            </a:r>
          </a:p>
          <a:p>
            <a:r>
              <a:rPr lang="en-US" sz="1800" b="0" i="0" u="none" strike="noStrike" baseline="0" dirty="0">
                <a:solidFill>
                  <a:srgbClr val="000000"/>
                </a:solidFill>
                <a:latin typeface="Abadi" panose="020B0604020104020204" pitchFamily="34" charset="0"/>
              </a:rPr>
              <a:t>Total payload mass carried by NASA (CRS) boosters.</a:t>
            </a:r>
          </a:p>
          <a:p>
            <a:r>
              <a:rPr lang="en-US" sz="1800" b="0" i="0" u="none" strike="noStrike" baseline="0" dirty="0">
                <a:solidFill>
                  <a:srgbClr val="000000"/>
                </a:solidFill>
                <a:latin typeface="Abadi" panose="020B0604020104020204" pitchFamily="34" charset="0"/>
              </a:rPr>
              <a:t>Average payload mass carried by F9 v1.1 boosters.</a:t>
            </a:r>
          </a:p>
          <a:p>
            <a:r>
              <a:rPr lang="en-US" sz="1800" b="0" i="0" u="none" strike="noStrike" baseline="0" dirty="0">
                <a:solidFill>
                  <a:srgbClr val="000000"/>
                </a:solidFill>
                <a:latin typeface="Abadi" panose="020B0604020104020204" pitchFamily="34" charset="0"/>
              </a:rPr>
              <a:t>Date of the first successful landing on a ground pad.</a:t>
            </a:r>
          </a:p>
          <a:p>
            <a:r>
              <a:rPr lang="en-US" sz="1800" b="0" i="0" u="none" strike="noStrike" baseline="0" dirty="0">
                <a:solidFill>
                  <a:srgbClr val="000000"/>
                </a:solidFill>
                <a:latin typeface="Abadi" panose="020B0604020104020204" pitchFamily="34" charset="0"/>
              </a:rPr>
              <a:t>Names of boosters with successful drone ship landings and payload mass between 4000 and 6000.</a:t>
            </a:r>
          </a:p>
          <a:p>
            <a:r>
              <a:rPr lang="en-US" sz="1800" b="0" i="0" u="none" strike="noStrike" baseline="0" dirty="0">
                <a:solidFill>
                  <a:srgbClr val="000000"/>
                </a:solidFill>
                <a:latin typeface="Abadi" panose="020B0604020104020204" pitchFamily="34" charset="0"/>
              </a:rPr>
              <a:t>Total number of successful and failed mission outcomes.</a:t>
            </a:r>
          </a:p>
          <a:p>
            <a:r>
              <a:rPr lang="en-US" sz="1800" b="0" i="0" u="none" strike="noStrike" baseline="0" dirty="0">
                <a:solidFill>
                  <a:srgbClr val="000000"/>
                </a:solidFill>
                <a:latin typeface="Abadi" panose="020B0604020104020204" pitchFamily="34" charset="0"/>
              </a:rPr>
              <a:t>Booster versions that carried the maximum payload mass.</a:t>
            </a:r>
          </a:p>
          <a:p>
            <a:r>
              <a:rPr lang="en-US" sz="1800" b="0" i="0" u="none" strike="noStrike" baseline="0" dirty="0">
                <a:solidFill>
                  <a:srgbClr val="000000"/>
                </a:solidFill>
                <a:latin typeface="Abadi" panose="020B0604020104020204" pitchFamily="34" charset="0"/>
              </a:rPr>
              <a:t>Failed landing outcomes in drone ships, including booster versions and launch site names, for 2015.</a:t>
            </a:r>
          </a:p>
          <a:p>
            <a:r>
              <a:rPr lang="en-US" sz="1800" b="0" i="0" u="none" strike="noStrike" baseline="0" dirty="0">
                <a:solidFill>
                  <a:srgbClr val="000000"/>
                </a:solidFill>
                <a:latin typeface="Abadi" panose="020B0604020104020204" pitchFamily="34" charset="0"/>
              </a:rPr>
              <a:t>Ranking of successful landing outcomes between June 4, 2010, and March 20, 2017, in descending order.</a:t>
            </a:r>
            <a:endParaRPr lang="en-US" dirty="0"/>
          </a:p>
          <a:p>
            <a:r>
              <a:rPr lang="en-US" dirty="0">
                <a:hlinkClick r:id="rId3"/>
              </a:rPr>
              <a:t>https://github.com/HemaBhupathi/DataScienceEcosystem/blob/Assign/jupyter-labs-eda-sql-coursera_sqllite.ipynb</a:t>
            </a:r>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16254"/>
            <a:ext cx="10515600" cy="4351338"/>
          </a:xfrm>
          <a:prstGeom prst="rect">
            <a:avLst/>
          </a:prstGeom>
        </p:spPr>
        <p:txBody>
          <a:bodyPr>
            <a:normAutofit fontScale="85000" lnSpcReduction="20000"/>
          </a:bodyPr>
          <a:lstStyle/>
          <a:p>
            <a:pPr algn="l"/>
            <a:endParaRPr lang="en-US" sz="1800" b="0" i="0" u="none" strike="noStrike" baseline="0" dirty="0">
              <a:solidFill>
                <a:srgbClr val="000000"/>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Map Center: The map is centered on NASA Johnson Space Center in Houston, Texas, serving as the starting location.</a:t>
            </a:r>
          </a:p>
          <a:p>
            <a:r>
              <a:rPr lang="en-US" sz="1800" b="0" i="0" u="none" strike="noStrike" baseline="0" dirty="0">
                <a:solidFill>
                  <a:srgbClr val="292929"/>
                </a:solidFill>
                <a:latin typeface="Abadi" panose="020B0604020104020204" pitchFamily="34" charset="0"/>
              </a:rPr>
              <a:t>Markers of Launch Sites: Red circles with labels are added at the coordinates of all launch sites, showcasing their geographical locations. The markers also indicate the proximity of the launch sites to the Equator and coastlines.</a:t>
            </a:r>
          </a:p>
          <a:p>
            <a:r>
              <a:rPr lang="en-US" sz="1800" b="0" i="0" u="none" strike="noStrike" baseline="0" dirty="0">
                <a:solidFill>
                  <a:srgbClr val="292929"/>
                </a:solidFill>
                <a:latin typeface="Abadi" panose="020B0604020104020204" pitchFamily="34" charset="0"/>
              </a:rPr>
              <a:t>Markers of Launch Outcomes: Marker clusters are employed to group points, allowing for the display of successful (green) and failed (red) launches at each launch site. This provides insight into which launch sites have relatively high success rates.</a:t>
            </a:r>
          </a:p>
          <a:p>
            <a:r>
              <a:rPr lang="en-US" sz="1800" b="0" i="0" u="none" strike="noStrike" baseline="0" dirty="0">
                <a:solidFill>
                  <a:srgbClr val="292929"/>
                </a:solidFill>
                <a:latin typeface="Abadi" panose="020B0604020104020204" pitchFamily="34" charset="0"/>
              </a:rPr>
              <a:t>Distances to Proximities: Colored lines are added to illustrate the distances between launch sites and key locations such as railways, highways, coastlines, and closest cities. This visual representation enhances understanding of the spatial relationships between launch sites and their surroundings.</a:t>
            </a:r>
          </a:p>
          <a:p>
            <a:r>
              <a:rPr lang="en-US" sz="1800" b="0" i="0" u="none" strike="noStrike" baseline="0" dirty="0">
                <a:solidFill>
                  <a:srgbClr val="292929"/>
                </a:solidFill>
                <a:latin typeface="Abadi" panose="020B0604020104020204" pitchFamily="34" charset="0"/>
              </a:rPr>
              <a:t>Additional Features: Popup labels, text labels, and div icons are utilized to provide additional information and enhance the user experience. These features include labels displaying the names of launch sites, successful and unsuccessful landing outcomes, and distances to key locations.</a:t>
            </a:r>
          </a:p>
          <a:p>
            <a:r>
              <a:rPr lang="en-US" sz="1800" b="0" i="0" u="none" strike="noStrike" baseline="0" dirty="0">
                <a:solidFill>
                  <a:srgbClr val="292929"/>
                </a:solidFill>
                <a:latin typeface="Abadi" panose="020B0604020104020204" pitchFamily="34" charset="0"/>
              </a:rPr>
              <a:t>Purpose: The interactive map serves as a comprehensive tool for visualizing launch site locations, launch outcomes, and distances to proximities. It offers valuable insights into the </a:t>
            </a:r>
            <a:endParaRPr lang="en-US" sz="1800" b="0" i="0" u="none" strike="noStrike" baseline="0" dirty="0">
              <a:solidFill>
                <a:srgbClr val="000000"/>
              </a:solidFill>
              <a:latin typeface="Abadi" panose="020B0604020104020204" pitchFamily="34" charset="0"/>
            </a:endParaRPr>
          </a:p>
          <a:p>
            <a:pPr marL="0" indent="0">
              <a:buNone/>
            </a:pPr>
            <a:endParaRPr lang="en-US" dirty="0"/>
          </a:p>
          <a:p>
            <a:pPr marL="0" indent="0">
              <a:buNone/>
            </a:pPr>
            <a:r>
              <a:rPr lang="en-US" dirty="0">
                <a:hlinkClick r:id="rId3"/>
              </a:rPr>
              <a:t>https://github.com/HemaBhupathi/DataScienceEcosystem/blob/Assign/lab_jupyter_launch_site_location.ipynb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7150"/>
            <a:ext cx="9967840" cy="4849813"/>
          </a:xfrm>
          <a:prstGeom prst="rect">
            <a:avLst/>
          </a:prstGeom>
        </p:spPr>
        <p:txBody>
          <a:bodyPr vert="horz" lIns="91440" tIns="45720" rIns="91440" bIns="45720" rtlCol="0" anchor="t">
            <a:normAutofit fontScale="85000" lnSpcReduction="20000"/>
          </a:bodyPr>
          <a:lstStyle/>
          <a:p>
            <a:pPr marL="0" indent="0">
              <a:buNone/>
            </a:pPr>
            <a:r>
              <a:rPr lang="en-US" sz="1800" b="0" i="0" u="none" strike="noStrike" baseline="0" dirty="0">
                <a:solidFill>
                  <a:srgbClr val="292929"/>
                </a:solidFill>
                <a:latin typeface="Abadi" panose="020B0604020104020204" pitchFamily="34" charset="0"/>
              </a:rPr>
              <a:t>Dashboard Components:</a:t>
            </a:r>
          </a:p>
          <a:p>
            <a:r>
              <a:rPr lang="en-US" sz="1800" b="0" i="0" u="none" strike="noStrike" baseline="0" dirty="0">
                <a:solidFill>
                  <a:srgbClr val="292929"/>
                </a:solidFill>
                <a:latin typeface="Abadi" panose="020B0604020104020204" pitchFamily="34" charset="0"/>
              </a:rPr>
              <a:t>Launch Sites Dropdown List: Users can select launch sites from a dropdown list, enabling focused analysis on specific sites or viewing data collectively for all sites.</a:t>
            </a:r>
          </a:p>
          <a:p>
            <a:r>
              <a:rPr lang="en-US" sz="1800" b="0" i="0" u="none" strike="noStrike" baseline="0" dirty="0">
                <a:solidFill>
                  <a:srgbClr val="292929"/>
                </a:solidFill>
                <a:latin typeface="Abadi" panose="020B0604020104020204" pitchFamily="34" charset="0"/>
              </a:rPr>
              <a:t>Pie Chart: A pie chart visually represents launch success, showing the total successful launches for all sites. When a specific launch site is chosen from the dropdown list, the pie chart dynamically updates to display success versus failure counts for that site.</a:t>
            </a:r>
          </a:p>
          <a:p>
            <a:r>
              <a:rPr lang="en-US" sz="1800" b="0" i="0" u="none" strike="noStrike" baseline="0" dirty="0">
                <a:solidFill>
                  <a:srgbClr val="292929"/>
                </a:solidFill>
                <a:latin typeface="Abadi" panose="020B0604020104020204" pitchFamily="34" charset="0"/>
              </a:rPr>
              <a:t>Slider of Payload Mass Range: Users can adjust a slider to select a payload mass range, allowing for customized analysis based on payload specifications.</a:t>
            </a:r>
          </a:p>
          <a:p>
            <a:r>
              <a:rPr lang="en-US" sz="1800" b="0" i="0" u="none" strike="noStrike" baseline="0" dirty="0">
                <a:solidFill>
                  <a:srgbClr val="292929"/>
                </a:solidFill>
                <a:latin typeface="Abadi" panose="020B0604020104020204" pitchFamily="34" charset="0"/>
              </a:rPr>
              <a:t>Scatter Chart: The scatter chart illustrates the correlation between payload mass and launch success across different booster versions, providing insights into how varying payload masses affect success rates.</a:t>
            </a:r>
          </a:p>
          <a:p>
            <a:pPr marL="0" indent="0">
              <a:buNone/>
            </a:pPr>
            <a:r>
              <a:rPr lang="en-US" sz="1800" b="0" i="0" u="none" strike="noStrike" baseline="0" dirty="0">
                <a:solidFill>
                  <a:srgbClr val="292929"/>
                </a:solidFill>
                <a:latin typeface="Abadi" panose="020B0604020104020204" pitchFamily="34" charset="0"/>
              </a:rPr>
              <a:t>Other Features:</a:t>
            </a:r>
          </a:p>
          <a:p>
            <a:r>
              <a:rPr lang="en-US" sz="1800" b="0" i="0" u="none" strike="noStrike" baseline="0" dirty="0">
                <a:solidFill>
                  <a:srgbClr val="292929"/>
                </a:solidFill>
                <a:latin typeface="Abadi" panose="020B0604020104020204" pitchFamily="34" charset="0"/>
              </a:rPr>
              <a:t>Dropdown Component: Users can choose a launch site or view data for all launch sites using the dropdown menu.</a:t>
            </a:r>
          </a:p>
          <a:p>
            <a:r>
              <a:rPr lang="en-US" sz="1800" b="0" i="0" u="none" strike="noStrike" baseline="0" dirty="0">
                <a:solidFill>
                  <a:srgbClr val="292929"/>
                </a:solidFill>
                <a:latin typeface="Abadi" panose="020B0604020104020204" pitchFamily="34" charset="0"/>
              </a:rPr>
              <a:t>Pie Chart: Provides a clear visualization of total success and failure counts for selected launch site(s).</a:t>
            </a:r>
          </a:p>
          <a:p>
            <a:r>
              <a:rPr lang="en-US" sz="1800" b="0" i="0" u="none" strike="noStrike" baseline="0" dirty="0">
                <a:solidFill>
                  <a:srgbClr val="292929"/>
                </a:solidFill>
                <a:latin typeface="Abadi" panose="020B0604020104020204" pitchFamily="34" charset="0"/>
              </a:rPr>
              <a:t>Range Slider: Allows users to select payload mass within a specified range for targeted analysis.</a:t>
            </a:r>
          </a:p>
          <a:p>
            <a:r>
              <a:rPr lang="en-US" sz="1800" b="0" i="0" u="none" strike="noStrike" baseline="0" dirty="0">
                <a:solidFill>
                  <a:srgbClr val="292929"/>
                </a:solidFill>
                <a:latin typeface="Abadi" panose="020B0604020104020204" pitchFamily="34" charset="0"/>
              </a:rPr>
              <a:t>Scatter Chart: Shows the relationship between payload mass and success rate, facilitating data exploration and understanding.</a:t>
            </a:r>
          </a:p>
          <a:p>
            <a:r>
              <a:rPr lang="en-US" dirty="0">
                <a:hlinkClick r:id="rId3"/>
              </a:rPr>
              <a:t>https://github.com/HemaBhupathi/DataScienceEcosystem/blob/Assign/spacex_dash_app.ipynb</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187450"/>
            <a:ext cx="10120240" cy="4989513"/>
          </a:xfrm>
          <a:prstGeom prst="rect">
            <a:avLst/>
          </a:prstGeom>
        </p:spPr>
        <p:txBody>
          <a:bodyPr>
            <a:normAutofit fontScale="47500" lnSpcReduction="20000"/>
          </a:bodyPr>
          <a:lstStyle/>
          <a:p>
            <a:endParaRPr lang="en-US" sz="1800" b="0" i="0" u="none" strike="noStrike" baseline="0" dirty="0">
              <a:latin typeface="Abadi" panose="020B0604020104020204" pitchFamily="34" charset="0"/>
            </a:endParaRPr>
          </a:p>
          <a:p>
            <a:r>
              <a:rPr lang="en-US" sz="1800" b="0" i="0" u="none" strike="noStrike" baseline="0" dirty="0">
                <a:solidFill>
                  <a:srgbClr val="292929"/>
                </a:solidFill>
                <a:latin typeface="Abadi" panose="020B0604020104020204" pitchFamily="34" charset="0"/>
              </a:rPr>
              <a:t>Data Preparation:</a:t>
            </a:r>
          </a:p>
          <a:p>
            <a:r>
              <a:rPr lang="en-US" sz="1800" b="0" i="0" u="none" strike="noStrike" baseline="0" dirty="0">
                <a:solidFill>
                  <a:srgbClr val="292929"/>
                </a:solidFill>
                <a:latin typeface="Abadi" panose="020B0604020104020204" pitchFamily="34" charset="0"/>
              </a:rPr>
              <a:t>Load the dataset from provided URLs</a:t>
            </a:r>
          </a:p>
          <a:p>
            <a:r>
              <a:rPr lang="en-US" sz="1800" b="0" i="0" u="none" strike="noStrike" baseline="0" dirty="0">
                <a:solidFill>
                  <a:srgbClr val="292929"/>
                </a:solidFill>
                <a:latin typeface="Abadi" panose="020B0604020104020204" pitchFamily="34" charset="0"/>
              </a:rPr>
              <a:t>Normalize the data using </a:t>
            </a:r>
            <a:r>
              <a:rPr lang="en-US" sz="1800" b="0" i="0" u="none" strike="noStrike" baseline="0" dirty="0" err="1">
                <a:solidFill>
                  <a:srgbClr val="292929"/>
                </a:solidFill>
                <a:latin typeface="Abadi" panose="020B0604020104020204" pitchFamily="34" charset="0"/>
              </a:rPr>
              <a:t>StandardScaler</a:t>
            </a:r>
            <a:endParaRPr lang="en-US" sz="1800" b="0" i="0" u="none" strike="noStrike" baseline="0" dirty="0">
              <a:solidFill>
                <a:srgbClr val="292929"/>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Split the data into training and test sets</a:t>
            </a:r>
          </a:p>
          <a:p>
            <a:endParaRPr lang="en-US" sz="1800" b="0" i="0" u="none" strike="noStrike" baseline="0" dirty="0">
              <a:solidFill>
                <a:srgbClr val="292929"/>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Model Preparation:</a:t>
            </a:r>
          </a:p>
          <a:p>
            <a:r>
              <a:rPr lang="en-US" sz="1800" b="0" i="0" u="none" strike="noStrike" baseline="0" dirty="0">
                <a:solidFill>
                  <a:srgbClr val="292929"/>
                </a:solidFill>
                <a:latin typeface="Abadi" panose="020B0604020104020204" pitchFamily="34" charset="0"/>
              </a:rPr>
              <a:t>Select machine learning algorithms: Logistic Regression, Support Vector Machine (SVM), Decision Tree, and K-Nearest Neighbors (KNN)</a:t>
            </a:r>
          </a:p>
          <a:p>
            <a:r>
              <a:rPr lang="en-US" sz="1800" b="0" i="0" u="none" strike="noStrike" baseline="0" dirty="0">
                <a:solidFill>
                  <a:srgbClr val="292929"/>
                </a:solidFill>
                <a:latin typeface="Abadi" panose="020B0604020104020204" pitchFamily="34" charset="0"/>
              </a:rPr>
              <a:t>Set hyperparameters for each algorithm using </a:t>
            </a:r>
            <a:r>
              <a:rPr lang="en-US" sz="1800" b="0" i="0" u="none" strike="noStrike" baseline="0" dirty="0" err="1">
                <a:solidFill>
                  <a:srgbClr val="292929"/>
                </a:solidFill>
                <a:latin typeface="Abadi" panose="020B0604020104020204" pitchFamily="34" charset="0"/>
              </a:rPr>
              <a:t>GridSearchCV</a:t>
            </a:r>
            <a:r>
              <a:rPr lang="en-US" sz="1800" b="0" i="0" u="none" strike="noStrike" baseline="0" dirty="0">
                <a:solidFill>
                  <a:srgbClr val="292929"/>
                </a:solidFill>
                <a:latin typeface="Abadi" panose="020B0604020104020204" pitchFamily="34" charset="0"/>
              </a:rPr>
              <a:t> to find the best combination</a:t>
            </a:r>
          </a:p>
          <a:p>
            <a:endParaRPr lang="en-US" sz="1800" b="0" i="0" u="none" strike="noStrike" baseline="0" dirty="0">
              <a:solidFill>
                <a:srgbClr val="292929"/>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Model Training:</a:t>
            </a:r>
          </a:p>
          <a:p>
            <a:r>
              <a:rPr lang="en-US" sz="1800" b="0" i="0" u="none" strike="noStrike" baseline="0" dirty="0">
                <a:solidFill>
                  <a:srgbClr val="292929"/>
                </a:solidFill>
                <a:latin typeface="Abadi" panose="020B0604020104020204" pitchFamily="34" charset="0"/>
              </a:rPr>
              <a:t>Train each </a:t>
            </a:r>
            <a:r>
              <a:rPr lang="en-US" sz="1800" b="0" i="0" u="none" strike="noStrike" baseline="0" dirty="0" err="1">
                <a:solidFill>
                  <a:srgbClr val="292929"/>
                </a:solidFill>
                <a:latin typeface="Abadi" panose="020B0604020104020204" pitchFamily="34" charset="0"/>
              </a:rPr>
              <a:t>GridSearchCV</a:t>
            </a:r>
            <a:r>
              <a:rPr lang="en-US" sz="1800" b="0" i="0" u="none" strike="noStrike" baseline="0" dirty="0">
                <a:solidFill>
                  <a:srgbClr val="292929"/>
                </a:solidFill>
                <a:latin typeface="Abadi" panose="020B0604020104020204" pitchFamily="34" charset="0"/>
              </a:rPr>
              <a:t> model with the training dataset</a:t>
            </a:r>
          </a:p>
          <a:p>
            <a:endParaRPr lang="en-US" sz="1800" b="0" i="0" u="none" strike="noStrike" baseline="0" dirty="0">
              <a:solidFill>
                <a:srgbClr val="292929"/>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Model Evaluation:</a:t>
            </a:r>
          </a:p>
          <a:p>
            <a:r>
              <a:rPr lang="en-US" sz="1800" b="0" i="0" u="none" strike="noStrike" baseline="0" dirty="0">
                <a:solidFill>
                  <a:srgbClr val="292929"/>
                </a:solidFill>
                <a:latin typeface="Abadi" panose="020B0604020104020204" pitchFamily="34" charset="0"/>
              </a:rPr>
              <a:t>Get the best hyperparameters for each type of model</a:t>
            </a:r>
          </a:p>
          <a:p>
            <a:r>
              <a:rPr lang="en-US" sz="1800" b="0" i="0" u="none" strike="noStrike" baseline="0" dirty="0">
                <a:solidFill>
                  <a:srgbClr val="292929"/>
                </a:solidFill>
                <a:latin typeface="Abadi" panose="020B0604020104020204" pitchFamily="34" charset="0"/>
              </a:rPr>
              <a:t>Compute the accuracy of each model using the test dataset</a:t>
            </a:r>
          </a:p>
          <a:p>
            <a:r>
              <a:rPr lang="en-US" sz="1800" b="0" i="0" u="none" strike="noStrike" baseline="0" dirty="0">
                <a:solidFill>
                  <a:srgbClr val="292929"/>
                </a:solidFill>
                <a:latin typeface="Abadi" panose="020B0604020104020204" pitchFamily="34" charset="0"/>
              </a:rPr>
              <a:t>Plot the confusion matrix for each model</a:t>
            </a:r>
          </a:p>
          <a:p>
            <a:endParaRPr lang="en-US" sz="1800" b="0" i="0" u="none" strike="noStrike" baseline="0" dirty="0">
              <a:solidFill>
                <a:srgbClr val="292929"/>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Model Comparison:</a:t>
            </a:r>
          </a:p>
          <a:p>
            <a:r>
              <a:rPr lang="en-US" sz="1800" b="0" i="0" u="none" strike="noStrike" baseline="0" dirty="0">
                <a:solidFill>
                  <a:srgbClr val="292929"/>
                </a:solidFill>
                <a:latin typeface="Abadi" panose="020B0604020104020204" pitchFamily="34" charset="0"/>
              </a:rPr>
              <a:t>Compare the accuracy of all models</a:t>
            </a:r>
          </a:p>
          <a:p>
            <a:r>
              <a:rPr lang="en-US" sz="1800" b="0" i="0" u="none" strike="noStrike" baseline="0" dirty="0">
                <a:solidFill>
                  <a:srgbClr val="292929"/>
                </a:solidFill>
                <a:latin typeface="Abadi" panose="020B0604020104020204" pitchFamily="34" charset="0"/>
              </a:rPr>
              <a:t>Choose the model with the best accuracy</a:t>
            </a:r>
          </a:p>
          <a:p>
            <a:r>
              <a:rPr lang="en-US" sz="1800" b="0" i="0" u="none" strike="noStrike" baseline="0" dirty="0">
                <a:solidFill>
                  <a:srgbClr val="292929"/>
                </a:solidFill>
                <a:latin typeface="Abadi" panose="020B0604020104020204" pitchFamily="34" charset="0"/>
              </a:rPr>
              <a:t>https://github.com/HemaBhupathi/DataScienceEcosystem/blob/Assign/SpaceX_Machine%20Learning%20Prediction_Part_5.ipynb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3606800"/>
            <a:ext cx="11053977" cy="2262188"/>
          </a:xfrm>
          <a:prstGeom prst="rect">
            <a:avLst/>
          </a:prstGeom>
        </p:spPr>
        <p:txBody>
          <a:bodyPr>
            <a:normAutofit/>
          </a:bodyPr>
          <a:lstStyle/>
          <a:p>
            <a:r>
              <a:rPr lang="en-US" sz="1800" b="1" i="0" u="none" strike="noStrike" baseline="0" dirty="0">
                <a:solidFill>
                  <a:srgbClr val="000000"/>
                </a:solidFill>
                <a:latin typeface="Calibri" panose="020F0502020204030204" pitchFamily="34" charset="0"/>
              </a:rPr>
              <a:t>Explanation:</a:t>
            </a:r>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CCAFS SLC 40 is responsible for nearly half of all launches.</a:t>
            </a:r>
          </a:p>
          <a:p>
            <a:r>
              <a:rPr lang="en-US" sz="1800" b="0" i="0" u="none" strike="noStrike" baseline="0" dirty="0">
                <a:solidFill>
                  <a:srgbClr val="000000"/>
                </a:solidFill>
                <a:latin typeface="Calibri" panose="020F0502020204030204" pitchFamily="34" charset="0"/>
              </a:rPr>
              <a:t>Higher success rates are observed at VAFB SLC 4E and KSC LC 39A.</a:t>
            </a:r>
          </a:p>
          <a:p>
            <a:r>
              <a:rPr lang="en-US" sz="1800" b="0" i="0" u="none" strike="noStrike" baseline="0" dirty="0">
                <a:solidFill>
                  <a:srgbClr val="000000"/>
                </a:solidFill>
                <a:latin typeface="Calibri" panose="020F0502020204030204" pitchFamily="34" charset="0"/>
              </a:rPr>
              <a:t>The initial flights experienced failures, whereas the most recent ones achieved success.</a:t>
            </a:r>
          </a:p>
          <a:p>
            <a:r>
              <a:rPr lang="en-US" sz="1800" b="0" i="0" u="none" strike="noStrike" baseline="0" dirty="0">
                <a:solidFill>
                  <a:srgbClr val="000000"/>
                </a:solidFill>
                <a:latin typeface="Calibri" panose="020F0502020204030204" pitchFamily="34" charset="0"/>
              </a:rPr>
              <a:t>It's plausible to assume that success rates improve with each subsequent launch.</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61EC8B88-E642-E73B-1A17-8A2A7955BED1}"/>
              </a:ext>
            </a:extLst>
          </p:cNvPr>
          <p:cNvPicPr>
            <a:picLocks noChangeAspect="1"/>
          </p:cNvPicPr>
          <p:nvPr/>
        </p:nvPicPr>
        <p:blipFill>
          <a:blip r:embed="rId3"/>
          <a:stretch>
            <a:fillRect/>
          </a:stretch>
        </p:blipFill>
        <p:spPr>
          <a:xfrm>
            <a:off x="733281" y="1412015"/>
            <a:ext cx="10809619" cy="2150335"/>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3790950"/>
            <a:ext cx="10253589" cy="2090394"/>
          </a:xfrm>
          <a:prstGeom prst="rect">
            <a:avLst/>
          </a:prstGeom>
        </p:spPr>
        <p:txBody>
          <a:bodyPr>
            <a:normAutofit fontScale="85000" lnSpcReduction="20000"/>
          </a:bodyPr>
          <a:lstStyle/>
          <a:p>
            <a:pPr marL="0" indent="0">
              <a:buNone/>
            </a:pPr>
            <a:r>
              <a:rPr lang="en-US" sz="1800" b="1" i="0" u="none" strike="noStrike" baseline="0" dirty="0">
                <a:solidFill>
                  <a:srgbClr val="000000"/>
                </a:solidFill>
                <a:latin typeface="Calibri" panose="020F0502020204030204" pitchFamily="34" charset="0"/>
              </a:rPr>
              <a:t>Explanation:</a:t>
            </a:r>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Payload Mass and Success Rate: There is a direct relationship observed between payload mass and launch success rate across all launch sites. Generally, higher payload masses tend to correspond with higher success rates, indicating that launch sites are well-equipped to handle heavier payloads, resulting in increased mission success probabilities.</a:t>
            </a:r>
          </a:p>
          <a:p>
            <a:r>
              <a:rPr lang="en-US" sz="1800" b="0" i="0" u="none" strike="noStrike" baseline="0" dirty="0">
                <a:solidFill>
                  <a:srgbClr val="000000"/>
                </a:solidFill>
                <a:latin typeface="Calibri" panose="020F0502020204030204" pitchFamily="34" charset="0"/>
              </a:rPr>
              <a:t>Success of Launches with Payload Mass over 7000 kg: A significant proportion of launches with payload masses exceeding 7000 kg were successful, indicating the launch sites' capability to handle and successfully execute missions with heavier payloads.</a:t>
            </a:r>
          </a:p>
          <a:p>
            <a:r>
              <a:rPr lang="en-US" sz="1800" b="0" i="0" u="none" strike="noStrike" baseline="0" dirty="0">
                <a:solidFill>
                  <a:srgbClr val="000000"/>
                </a:solidFill>
                <a:latin typeface="Calibri" panose="020F0502020204030204" pitchFamily="34" charset="0"/>
              </a:rPr>
              <a:t>High Success Rate at KSC LC 39A: KSC LC 39A boasts an impressive 100% success rate for launches with payload masses under 5500 kg. This highlights the reliability and effectiveness of the launch site's infrastructure and operations, particularly for missions with smaller to moderate payload masses.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27FB3FC8-9A10-02FE-AFE0-2F30306252C9}"/>
              </a:ext>
            </a:extLst>
          </p:cNvPr>
          <p:cNvPicPr>
            <a:picLocks noChangeAspect="1"/>
          </p:cNvPicPr>
          <p:nvPr/>
        </p:nvPicPr>
        <p:blipFill>
          <a:blip r:embed="rId3"/>
          <a:stretch>
            <a:fillRect/>
          </a:stretch>
        </p:blipFill>
        <p:spPr>
          <a:xfrm>
            <a:off x="639693" y="1417494"/>
            <a:ext cx="10574407" cy="225946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432300"/>
            <a:ext cx="10515599" cy="1682750"/>
          </a:xfrm>
          <a:prstGeom prst="rect">
            <a:avLst/>
          </a:prstGeom>
        </p:spPr>
        <p:txBody>
          <a:bodyPr>
            <a:normAutofit/>
          </a:bodyPr>
          <a:lstStyle/>
          <a:p>
            <a:pPr marL="0" indent="0">
              <a:buNone/>
            </a:pPr>
            <a:r>
              <a:rPr lang="en-US" sz="1800" b="1" i="0" u="none" strike="noStrike" baseline="0" dirty="0">
                <a:solidFill>
                  <a:srgbClr val="000000"/>
                </a:solidFill>
                <a:latin typeface="Calibri" panose="020F0502020204030204" pitchFamily="34" charset="0"/>
              </a:rPr>
              <a:t>Explanation:</a:t>
            </a:r>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Orbits with a perfect success rate include ES-L1, GEO, HEO, and SSO.</a:t>
            </a:r>
          </a:p>
          <a:p>
            <a:r>
              <a:rPr lang="en-US" sz="1800" b="0" i="0" u="none" strike="noStrike" baseline="0" dirty="0">
                <a:solidFill>
                  <a:srgbClr val="000000"/>
                </a:solidFill>
                <a:latin typeface="Calibri" panose="020F0502020204030204" pitchFamily="34" charset="0"/>
              </a:rPr>
              <a:t>Orbits with no successful missions are limited to SO.</a:t>
            </a:r>
          </a:p>
          <a:p>
            <a:r>
              <a:rPr lang="en-US" sz="1800" b="0" i="0" u="none" strike="noStrike" baseline="0" dirty="0">
                <a:solidFill>
                  <a:srgbClr val="000000"/>
                </a:solidFill>
                <a:latin typeface="Calibri" panose="020F0502020204030204" pitchFamily="34" charset="0"/>
              </a:rPr>
              <a:t>Orbits with success rates ranging from 50% to 85% encompass GTO, ISS, LEO, MEO, and PO.</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F9332C0D-D70B-FD5F-60B5-3C7FDB8DAD81}"/>
              </a:ext>
            </a:extLst>
          </p:cNvPr>
          <p:cNvPicPr>
            <a:picLocks noChangeAspect="1"/>
          </p:cNvPicPr>
          <p:nvPr/>
        </p:nvPicPr>
        <p:blipFill>
          <a:blip r:embed="rId3"/>
          <a:stretch>
            <a:fillRect/>
          </a:stretch>
        </p:blipFill>
        <p:spPr>
          <a:xfrm>
            <a:off x="822186" y="1346680"/>
            <a:ext cx="4302264" cy="307257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3619500"/>
            <a:ext cx="10687961" cy="2261844"/>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We observe a positive correlation between the success rate and the number of flights for the LEO orbit. Conversely, for orbits like GTO, there appears to be no discernible relationship between the success rate and the number of flights. However, it's reasonable to infer that the high success rates observed for orbits such as SSO or HEO may be attributed to knowledge gained from previous launches for other orbits.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E7F558A3-E92D-D318-CE01-8771826F12E7}"/>
              </a:ext>
            </a:extLst>
          </p:cNvPr>
          <p:cNvPicPr>
            <a:picLocks noChangeAspect="1"/>
          </p:cNvPicPr>
          <p:nvPr/>
        </p:nvPicPr>
        <p:blipFill>
          <a:blip r:embed="rId3"/>
          <a:stretch>
            <a:fillRect/>
          </a:stretch>
        </p:blipFill>
        <p:spPr>
          <a:xfrm>
            <a:off x="770011" y="1370752"/>
            <a:ext cx="11272148" cy="224874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3994150"/>
            <a:ext cx="10687961" cy="1874838"/>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The weight of payloads can significantly impact the success rate of launches in specific orbits. For instance, in the LEO orbit, heavier payloads tend to enhance the success rate. Conversely, reducing the payload weight for a GTO orbit has been found to improve launch success.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4DD4375B-64F3-280F-C059-B3874A1FE0BB}"/>
              </a:ext>
            </a:extLst>
          </p:cNvPr>
          <p:cNvPicPr>
            <a:picLocks noChangeAspect="1"/>
          </p:cNvPicPr>
          <p:nvPr/>
        </p:nvPicPr>
        <p:blipFill>
          <a:blip r:embed="rId3"/>
          <a:stretch>
            <a:fillRect/>
          </a:stretch>
        </p:blipFill>
        <p:spPr>
          <a:xfrm>
            <a:off x="770009" y="1384300"/>
            <a:ext cx="10636517" cy="21463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648200"/>
            <a:ext cx="8970889" cy="1233144"/>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The success rate has shown a consistent increase from 2013 to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365AC420-458C-6A3D-832D-0BAAB6E6A9C8}"/>
              </a:ext>
            </a:extLst>
          </p:cNvPr>
          <p:cNvPicPr>
            <a:picLocks noChangeAspect="1"/>
          </p:cNvPicPr>
          <p:nvPr/>
        </p:nvPicPr>
        <p:blipFill>
          <a:blip r:embed="rId3"/>
          <a:stretch>
            <a:fillRect/>
          </a:stretch>
        </p:blipFill>
        <p:spPr>
          <a:xfrm>
            <a:off x="987562" y="1377278"/>
            <a:ext cx="4721087" cy="3099844"/>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517650" y="4305301"/>
            <a:ext cx="8997949" cy="1084933"/>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Presenting the names of the distinct launch sites involved in space missions..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F70F8CF9-ADAB-BD63-58BB-B1FFEF2D457E}"/>
              </a:ext>
            </a:extLst>
          </p:cNvPr>
          <p:cNvPicPr>
            <a:picLocks noChangeAspect="1"/>
          </p:cNvPicPr>
          <p:nvPr/>
        </p:nvPicPr>
        <p:blipFill>
          <a:blip r:embed="rId3"/>
          <a:stretch>
            <a:fillRect/>
          </a:stretch>
        </p:blipFill>
        <p:spPr>
          <a:xfrm>
            <a:off x="1297885" y="1467766"/>
            <a:ext cx="10044954" cy="208823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06500" y="4864100"/>
            <a:ext cx="9309099" cy="1312862"/>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Displaying five records where launch sites initiate with the string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5952388A-3995-43DB-81F8-9AB51FCE70FE}"/>
              </a:ext>
            </a:extLst>
          </p:cNvPr>
          <p:cNvPicPr>
            <a:picLocks noChangeAspect="1"/>
          </p:cNvPicPr>
          <p:nvPr/>
        </p:nvPicPr>
        <p:blipFill>
          <a:blip r:embed="rId3"/>
          <a:stretch>
            <a:fillRect/>
          </a:stretch>
        </p:blipFill>
        <p:spPr>
          <a:xfrm>
            <a:off x="923235" y="1375520"/>
            <a:ext cx="10371852" cy="329808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019300" y="3677395"/>
            <a:ext cx="8890000" cy="1141727"/>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Showing the cumulative payload mass transported by boosters launched by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8746344F-55C1-B724-27A4-91DCF9177295}"/>
              </a:ext>
            </a:extLst>
          </p:cNvPr>
          <p:cNvPicPr>
            <a:picLocks noChangeAspect="1"/>
          </p:cNvPicPr>
          <p:nvPr/>
        </p:nvPicPr>
        <p:blipFill>
          <a:blip r:embed="rId3"/>
          <a:stretch>
            <a:fillRect/>
          </a:stretch>
        </p:blipFill>
        <p:spPr>
          <a:xfrm>
            <a:off x="1075635" y="1402822"/>
            <a:ext cx="10942980" cy="158167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540000" y="3829049"/>
            <a:ext cx="8318499" cy="1016001"/>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Indicating the mean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EC931153-0DA4-1DF3-B0C3-D8C0D8D428B1}"/>
              </a:ext>
            </a:extLst>
          </p:cNvPr>
          <p:cNvPicPr>
            <a:picLocks noChangeAspect="1"/>
          </p:cNvPicPr>
          <p:nvPr/>
        </p:nvPicPr>
        <p:blipFill>
          <a:blip r:embed="rId3"/>
          <a:stretch>
            <a:fillRect/>
          </a:stretch>
        </p:blipFill>
        <p:spPr>
          <a:xfrm>
            <a:off x="893589" y="1832195"/>
            <a:ext cx="10564383" cy="1526956"/>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006600" y="3581399"/>
            <a:ext cx="8401049" cy="914401"/>
          </a:xfrm>
          <a:prstGeom prst="rect">
            <a:avLst/>
          </a:prstGeom>
        </p:spPr>
        <p:txBody>
          <a:bodyPr lIns="91440" tIns="45720" rIns="91440" bIns="45720" anchor="t">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Listing the date of the inaugural successful landing outcome on a ground pad.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87A774FF-11CA-33AA-7951-03B119A5B17C}"/>
              </a:ext>
            </a:extLst>
          </p:cNvPr>
          <p:cNvPicPr>
            <a:picLocks noChangeAspect="1"/>
          </p:cNvPicPr>
          <p:nvPr/>
        </p:nvPicPr>
        <p:blipFill>
          <a:blip r:embed="rId3"/>
          <a:stretch>
            <a:fillRect/>
          </a:stretch>
        </p:blipFill>
        <p:spPr>
          <a:xfrm>
            <a:off x="898111" y="1417173"/>
            <a:ext cx="10775132" cy="1554627"/>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492250" y="3886201"/>
            <a:ext cx="9023349" cy="1466849"/>
          </a:xfrm>
          <a:prstGeom prst="rect">
            <a:avLst/>
          </a:prstGeom>
        </p:spPr>
        <p:txBody>
          <a:bodyPr lIns="91440" tIns="45720" rIns="91440" bIns="45720" anchor="t">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Enumerating the booster names that achieved success in drone ship landings with payload masses greater than 4000 but less than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2646EDDE-9AD7-151E-9DC9-3583DA38A46B}"/>
              </a:ext>
            </a:extLst>
          </p:cNvPr>
          <p:cNvPicPr>
            <a:picLocks noChangeAspect="1"/>
          </p:cNvPicPr>
          <p:nvPr/>
        </p:nvPicPr>
        <p:blipFill>
          <a:blip r:embed="rId3"/>
          <a:stretch>
            <a:fillRect/>
          </a:stretch>
        </p:blipFill>
        <p:spPr>
          <a:xfrm>
            <a:off x="885410" y="1428658"/>
            <a:ext cx="10241019" cy="223529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41450"/>
            <a:ext cx="7423097" cy="471170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endParaRPr lang="en-US" sz="1800" dirty="0">
              <a:solidFill>
                <a:srgbClr val="000000"/>
              </a:solidFill>
              <a:latin typeface="Abadi" panose="020B0604020104020204" pitchFamily="34" charset="0"/>
            </a:endParaRPr>
          </a:p>
          <a:p>
            <a:pPr marL="0" indent="0">
              <a:buNone/>
            </a:pPr>
            <a:r>
              <a:rPr lang="en-US" sz="1800" b="0" i="0" u="none" strike="noStrike" baseline="0" dirty="0">
                <a:solidFill>
                  <a:srgbClr val="292929"/>
                </a:solidFill>
                <a:latin typeface="Abadi" panose="020B0604020104020204" pitchFamily="34" charset="0"/>
              </a:rPr>
              <a:t>Summary of </a:t>
            </a:r>
            <a:r>
              <a:rPr lang="en-US" sz="1800" b="0" i="0" u="none" strike="noStrike" baseline="0" dirty="0" err="1">
                <a:solidFill>
                  <a:srgbClr val="292929"/>
                </a:solidFill>
                <a:latin typeface="Abadi" panose="020B0604020104020204" pitchFamily="34" charset="0"/>
              </a:rPr>
              <a:t>methodologiesData</a:t>
            </a:r>
            <a:r>
              <a:rPr lang="en-US" sz="1800" b="0" i="0" u="none" strike="noStrike" baseline="0" dirty="0">
                <a:solidFill>
                  <a:srgbClr val="292929"/>
                </a:solidFill>
                <a:latin typeface="Abadi" panose="020B0604020104020204" pitchFamily="34" charset="0"/>
              </a:rPr>
              <a:t> collection</a:t>
            </a:r>
          </a:p>
          <a:p>
            <a:r>
              <a:rPr lang="en-US" sz="1800" b="0" i="0" u="none" strike="noStrike" baseline="0" dirty="0">
                <a:solidFill>
                  <a:srgbClr val="292929"/>
                </a:solidFill>
                <a:latin typeface="Abadi" panose="020B0604020104020204" pitchFamily="34" charset="0"/>
              </a:rPr>
              <a:t>Data wrangling</a:t>
            </a:r>
          </a:p>
          <a:p>
            <a:r>
              <a:rPr lang="en-US" sz="1800" b="0" i="0" u="none" strike="noStrike" baseline="0" dirty="0">
                <a:solidFill>
                  <a:srgbClr val="292929"/>
                </a:solidFill>
                <a:latin typeface="Abadi" panose="020B0604020104020204" pitchFamily="34" charset="0"/>
              </a:rPr>
              <a:t>EDA with Analysis</a:t>
            </a:r>
          </a:p>
          <a:p>
            <a:r>
              <a:rPr lang="en-US" sz="1800" b="0" i="0" u="none" strike="noStrike" baseline="0" dirty="0">
                <a:solidFill>
                  <a:srgbClr val="292929"/>
                </a:solidFill>
                <a:latin typeface="Abadi" panose="020B0604020104020204" pitchFamily="34" charset="0"/>
              </a:rPr>
              <a:t>EDA with SQL</a:t>
            </a:r>
          </a:p>
          <a:p>
            <a:r>
              <a:rPr lang="en-US" sz="1800" b="0" i="0" u="none" strike="noStrike" baseline="0" dirty="0">
                <a:solidFill>
                  <a:srgbClr val="292929"/>
                </a:solidFill>
                <a:latin typeface="Abadi" panose="020B0604020104020204" pitchFamily="34" charset="0"/>
              </a:rPr>
              <a:t>Building a Dashboard with </a:t>
            </a:r>
            <a:r>
              <a:rPr lang="en-US" sz="1800" b="0" i="0" u="none" strike="noStrike" baseline="0" dirty="0" err="1">
                <a:solidFill>
                  <a:srgbClr val="292929"/>
                </a:solidFill>
                <a:latin typeface="Abadi" panose="020B0604020104020204" pitchFamily="34" charset="0"/>
              </a:rPr>
              <a:t>Plotly</a:t>
            </a:r>
            <a:r>
              <a:rPr lang="en-US" sz="1800" b="0" i="0" u="none" strike="noStrike" baseline="0" dirty="0">
                <a:solidFill>
                  <a:srgbClr val="292929"/>
                </a:solidFill>
                <a:latin typeface="Abadi" panose="020B0604020104020204" pitchFamily="34" charset="0"/>
              </a:rPr>
              <a:t> Dash</a:t>
            </a:r>
          </a:p>
          <a:p>
            <a:r>
              <a:rPr lang="en-US" sz="1800" b="0" i="0" u="none" strike="noStrike" baseline="0" dirty="0" err="1">
                <a:solidFill>
                  <a:srgbClr val="292929"/>
                </a:solidFill>
                <a:latin typeface="Abadi" panose="020B0604020104020204" pitchFamily="34" charset="0"/>
              </a:rPr>
              <a:t>Predective</a:t>
            </a:r>
            <a:r>
              <a:rPr lang="en-US" sz="1800" b="0" i="0" u="none" strike="noStrike" baseline="0" dirty="0">
                <a:solidFill>
                  <a:srgbClr val="292929"/>
                </a:solidFill>
                <a:latin typeface="Abadi" panose="020B0604020104020204" pitchFamily="34" charset="0"/>
              </a:rPr>
              <a:t> Analysis</a:t>
            </a:r>
          </a:p>
          <a:p>
            <a:endParaRPr lang="en-US" sz="1800" b="0" i="0" u="none" strike="noStrike" baseline="0" dirty="0">
              <a:solidFill>
                <a:srgbClr val="292929"/>
              </a:solidFill>
              <a:latin typeface="Abadi" panose="020B0604020104020204" pitchFamily="34" charset="0"/>
            </a:endParaRPr>
          </a:p>
          <a:p>
            <a:pPr marL="0" indent="0">
              <a:buNone/>
            </a:pPr>
            <a:r>
              <a:rPr lang="en-US" sz="1800" b="0" i="0" u="none" strike="noStrike" baseline="0" dirty="0">
                <a:solidFill>
                  <a:srgbClr val="292929"/>
                </a:solidFill>
                <a:latin typeface="Abadi" panose="020B0604020104020204" pitchFamily="34" charset="0"/>
              </a:rPr>
              <a:t>Summary of all </a:t>
            </a:r>
            <a:r>
              <a:rPr lang="en-US" sz="1800" b="0" i="0" u="none" strike="noStrike" baseline="0" dirty="0" err="1">
                <a:solidFill>
                  <a:srgbClr val="292929"/>
                </a:solidFill>
                <a:latin typeface="Abadi" panose="020B0604020104020204" pitchFamily="34" charset="0"/>
              </a:rPr>
              <a:t>resultsExploratory</a:t>
            </a:r>
            <a:r>
              <a:rPr lang="en-US" sz="1800" b="0" i="0" u="none" strike="noStrike" baseline="0" dirty="0">
                <a:solidFill>
                  <a:srgbClr val="292929"/>
                </a:solidFill>
                <a:latin typeface="Abadi" panose="020B0604020104020204" pitchFamily="34" charset="0"/>
              </a:rPr>
              <a:t> Data Analysis Result</a:t>
            </a:r>
          </a:p>
          <a:p>
            <a:r>
              <a:rPr lang="en-US" sz="1800" b="0" i="0" u="none" strike="noStrike" baseline="0" dirty="0">
                <a:solidFill>
                  <a:srgbClr val="292929"/>
                </a:solidFill>
                <a:latin typeface="Abadi" panose="020B0604020104020204" pitchFamily="34" charset="0"/>
              </a:rPr>
              <a:t>Interactive Analytics</a:t>
            </a:r>
          </a:p>
          <a:p>
            <a:r>
              <a:rPr lang="en-US" sz="1800" b="0" i="0" u="none" strike="noStrike" baseline="0" dirty="0">
                <a:solidFill>
                  <a:srgbClr val="292929"/>
                </a:solidFill>
                <a:latin typeface="Abadi" panose="020B0604020104020204" pitchFamily="34" charset="0"/>
              </a:rPr>
              <a:t>Predictive Analysis </a:t>
            </a:r>
          </a:p>
          <a:p>
            <a:endParaRPr lang="en-US" sz="1800" b="0" i="0" u="none" strike="noStrike" baseline="0" dirty="0">
              <a:solidFill>
                <a:srgbClr val="292929"/>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317750" y="3975099"/>
            <a:ext cx="8197849" cy="1293813"/>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Enumerating the overall count of successful and failed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7B500996-B3B5-7563-5846-633764A3E320}"/>
              </a:ext>
            </a:extLst>
          </p:cNvPr>
          <p:cNvPicPr>
            <a:picLocks noChangeAspect="1"/>
          </p:cNvPicPr>
          <p:nvPr/>
        </p:nvPicPr>
        <p:blipFill>
          <a:blip r:embed="rId3"/>
          <a:stretch>
            <a:fillRect/>
          </a:stretch>
        </p:blipFill>
        <p:spPr>
          <a:xfrm>
            <a:off x="872711" y="1400903"/>
            <a:ext cx="10633014" cy="2097947"/>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676400" y="4679951"/>
            <a:ext cx="8839199" cy="1497012"/>
          </a:xfrm>
          <a:prstGeom prst="rect">
            <a:avLst/>
          </a:prstGeom>
        </p:spPr>
        <p:txBody>
          <a:bodyPr>
            <a:normAutofit/>
          </a:bodyPr>
          <a:lstStyle/>
          <a:p>
            <a:pPr algn="l"/>
            <a:endParaRPr lang="en-US" sz="1800" b="0" i="0" u="none" strike="noStrike" baseline="0" dirty="0">
              <a:solidFill>
                <a:srgbClr val="000000"/>
              </a:solidFill>
            </a:endParaRPr>
          </a:p>
          <a:p>
            <a:r>
              <a:rPr lang="en-US" sz="1800" b="0" i="0" u="none" strike="noStrike" baseline="0" dirty="0">
                <a:solidFill>
                  <a:srgbClr val="000000"/>
                </a:solidFill>
              </a:rPr>
              <a:t>Displaying the names of booster versions that transported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128D2A40-54CD-EF29-9D35-81D9DE742577}"/>
              </a:ext>
            </a:extLst>
          </p:cNvPr>
          <p:cNvPicPr>
            <a:picLocks noChangeAspect="1"/>
          </p:cNvPicPr>
          <p:nvPr/>
        </p:nvPicPr>
        <p:blipFill>
          <a:blip r:embed="rId3"/>
          <a:stretch>
            <a:fillRect/>
          </a:stretch>
        </p:blipFill>
        <p:spPr>
          <a:xfrm>
            <a:off x="1247361" y="1502520"/>
            <a:ext cx="9569352" cy="305043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358900" y="3994151"/>
            <a:ext cx="9156699" cy="1358899"/>
          </a:xfrm>
          <a:prstGeom prst="rect">
            <a:avLst/>
          </a:prstGeom>
        </p:spPr>
        <p:txBody>
          <a:bodyPr lIns="91440" tIns="45720" rIns="91440" bIns="45720" anchor="t">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Listing instances of failed landing outcomes on drone ships, alongside their booster versions and launch site names for the months in the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FCA75D0D-90B0-7361-485D-820C40892ECE}"/>
              </a:ext>
            </a:extLst>
          </p:cNvPr>
          <p:cNvPicPr>
            <a:picLocks noChangeAspect="1"/>
          </p:cNvPicPr>
          <p:nvPr/>
        </p:nvPicPr>
        <p:blipFill>
          <a:blip r:embed="rId3"/>
          <a:stretch>
            <a:fillRect/>
          </a:stretch>
        </p:blipFill>
        <p:spPr>
          <a:xfrm>
            <a:off x="913621" y="1580708"/>
            <a:ext cx="10364757" cy="1814954"/>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63650" y="4318000"/>
            <a:ext cx="9925050" cy="1858962"/>
          </a:xfrm>
          <a:prstGeom prst="rect">
            <a:avLst/>
          </a:prstGeom>
        </p:spPr>
        <p:txBody>
          <a:bodyPr lIns="91440" tIns="45720" rIns="91440" bIns="45720" anchor="t"/>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Ranking the frequency of landing outcomes (e.g., Failure (drone ship) or Success (ground pad)) between June 4, 2010, and March 20, 2017,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40BF6752-42E1-681E-3117-1B1446F67CD4}"/>
              </a:ext>
            </a:extLst>
          </p:cNvPr>
          <p:cNvPicPr>
            <a:picLocks noChangeAspect="1"/>
          </p:cNvPicPr>
          <p:nvPr/>
        </p:nvPicPr>
        <p:blipFill>
          <a:blip r:embed="rId3"/>
          <a:stretch>
            <a:fillRect/>
          </a:stretch>
        </p:blipFill>
        <p:spPr>
          <a:xfrm>
            <a:off x="1676401" y="1408920"/>
            <a:ext cx="8652289" cy="2752762"/>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6081640" cy="4351338"/>
          </a:xfrm>
          <a:prstGeom prst="rect">
            <a:avLst/>
          </a:prstGeom>
        </p:spPr>
        <p:txBody>
          <a:bodyPr lIns="91440" tIns="45720" rIns="91440" bIns="45720" anchor="t">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Most launch sites are strategically situated near the Equator line. This positioning takes advantage of the Earth's rapid rotation at the equator, with speeds reaching 1670 km/hour. Launching from the equator allows spacecraft to leverage this inertia, aiding in maintaining orbital velocities.</a:t>
            </a:r>
          </a:p>
          <a:p>
            <a:r>
              <a:rPr lang="en-US" sz="1800" b="0" i="0" u="none" strike="noStrike" baseline="0" dirty="0">
                <a:solidFill>
                  <a:srgbClr val="000000"/>
                </a:solidFill>
                <a:latin typeface="Calibri" panose="020F0502020204030204" pitchFamily="34" charset="0"/>
              </a:rPr>
              <a:t>Additionally, all launch sites are located in close proximity to coastlines. Launching rockets over the ocean minimizes the risk of debris falling or exploding near populated areas, ensuring safety during launches.</a:t>
            </a:r>
          </a:p>
          <a:p>
            <a:pPr marL="0" indent="0">
              <a:buNone/>
            </a:pP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Ground Station</a:t>
            </a:r>
          </a:p>
        </p:txBody>
      </p:sp>
      <p:pic>
        <p:nvPicPr>
          <p:cNvPr id="6" name="Picture 5">
            <a:extLst>
              <a:ext uri="{FF2B5EF4-FFF2-40B4-BE49-F238E27FC236}">
                <a16:creationId xmlns:a16="http://schemas.microsoft.com/office/drawing/2014/main" id="{A45C3586-EEBE-8291-D313-77862038BBA0}"/>
              </a:ext>
            </a:extLst>
          </p:cNvPr>
          <p:cNvPicPr>
            <a:picLocks noChangeAspect="1"/>
          </p:cNvPicPr>
          <p:nvPr/>
        </p:nvPicPr>
        <p:blipFill>
          <a:blip r:embed="rId3"/>
          <a:stretch>
            <a:fillRect/>
          </a:stretch>
        </p:blipFill>
        <p:spPr>
          <a:xfrm>
            <a:off x="6859468" y="1905504"/>
            <a:ext cx="4598504" cy="2716791"/>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6316590" cy="4351338"/>
          </a:xfrm>
          <a:prstGeom prst="rect">
            <a:avLst/>
          </a:prstGeom>
        </p:spPr>
        <p:txBody>
          <a:bodyPr lIns="91440" tIns="45720" rIns="91440" bIns="45720" anchor="t">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Color-labeled markers facilitate the easy identification of launch sites with relatively high success rates.</a:t>
            </a:r>
          </a:p>
          <a:p>
            <a:r>
              <a:rPr lang="en-US" sz="1800" b="0" i="0" u="none" strike="noStrike" baseline="0" dirty="0">
                <a:solidFill>
                  <a:srgbClr val="000000"/>
                </a:solidFill>
                <a:latin typeface="Calibri" panose="020F0502020204030204" pitchFamily="34" charset="0"/>
              </a:rPr>
              <a:t>Green Marker = Successful Launch</a:t>
            </a:r>
          </a:p>
          <a:p>
            <a:r>
              <a:rPr lang="en-US" sz="1800" b="0" i="0" u="none" strike="noStrike" baseline="0" dirty="0">
                <a:solidFill>
                  <a:srgbClr val="000000"/>
                </a:solidFill>
                <a:latin typeface="Calibri" panose="020F0502020204030204" pitchFamily="34" charset="0"/>
              </a:rPr>
              <a:t>Red Marker = Failed Launch</a:t>
            </a:r>
          </a:p>
          <a:p>
            <a:r>
              <a:rPr lang="en-US" sz="1800" b="0" i="0" u="none" strike="noStrike" baseline="0" dirty="0">
                <a:solidFill>
                  <a:srgbClr val="000000"/>
                </a:solidFill>
                <a:latin typeface="Calibri" panose="020F0502020204030204" pitchFamily="34" charset="0"/>
              </a:rPr>
              <a:t>Notably, a certain launch site exhibits a notably high success rate, as indicated by the markers.</a:t>
            </a: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 launch records</a:t>
            </a:r>
          </a:p>
        </p:txBody>
      </p:sp>
      <p:pic>
        <p:nvPicPr>
          <p:cNvPr id="4" name="Picture 3">
            <a:extLst>
              <a:ext uri="{FF2B5EF4-FFF2-40B4-BE49-F238E27FC236}">
                <a16:creationId xmlns:a16="http://schemas.microsoft.com/office/drawing/2014/main" id="{1BB1796E-F0D1-D0BC-DAB3-8F3AB5455B3A}"/>
              </a:ext>
            </a:extLst>
          </p:cNvPr>
          <p:cNvPicPr>
            <a:picLocks noChangeAspect="1"/>
          </p:cNvPicPr>
          <p:nvPr/>
        </p:nvPicPr>
        <p:blipFill>
          <a:blip r:embed="rId3"/>
          <a:stretch>
            <a:fillRect/>
          </a:stretch>
        </p:blipFill>
        <p:spPr>
          <a:xfrm>
            <a:off x="7369312" y="1723234"/>
            <a:ext cx="3861703" cy="3788566"/>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690688"/>
            <a:ext cx="6773790" cy="4314825"/>
          </a:xfrm>
          <a:prstGeom prst="rect">
            <a:avLst/>
          </a:prstGeom>
        </p:spPr>
        <p:txBody>
          <a:bodyPr lIns="91440" tIns="45720" rIns="91440" bIns="45720" anchor="t">
            <a:normAutofit/>
          </a:bodyPr>
          <a:lstStyle/>
          <a:p>
            <a:r>
              <a:rPr lang="en-US" sz="1800" b="1" i="0" u="none" strike="noStrike" baseline="0" dirty="0">
                <a:solidFill>
                  <a:srgbClr val="000000"/>
                </a:solidFill>
                <a:latin typeface="Calibri" panose="020F0502020204030204" pitchFamily="34" charset="0"/>
              </a:rPr>
              <a:t>Explanation:</a:t>
            </a:r>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Visual analysis reveals that the launch site is situated:</a:t>
            </a:r>
          </a:p>
          <a:p>
            <a:r>
              <a:rPr lang="en-US" sz="1800" b="0" i="0" u="none" strike="noStrike" baseline="0" dirty="0">
                <a:solidFill>
                  <a:srgbClr val="000000"/>
                </a:solidFill>
                <a:latin typeface="Calibri" panose="020F0502020204030204" pitchFamily="34" charset="0"/>
              </a:rPr>
              <a:t>relatively close to a railway (15.23 km)</a:t>
            </a:r>
          </a:p>
          <a:p>
            <a:r>
              <a:rPr lang="en-US" sz="1800" b="0" i="0" u="none" strike="noStrike" baseline="0" dirty="0">
                <a:solidFill>
                  <a:srgbClr val="000000"/>
                </a:solidFill>
                <a:latin typeface="Calibri" panose="020F0502020204030204" pitchFamily="34" charset="0"/>
              </a:rPr>
              <a:t>relatively close to a highway (20.28 km)</a:t>
            </a:r>
          </a:p>
          <a:p>
            <a:r>
              <a:rPr lang="en-US" sz="1800" b="0" i="0" u="none" strike="noStrike" baseline="0" dirty="0">
                <a:solidFill>
                  <a:srgbClr val="000000"/>
                </a:solidFill>
                <a:latin typeface="Calibri" panose="020F0502020204030204" pitchFamily="34" charset="0"/>
              </a:rPr>
              <a:t>relatively close to a coastline (14.99 km)</a:t>
            </a:r>
          </a:p>
          <a:p>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Additionally, the launch site is in close proximity to its nearest city (16.32 km).</a:t>
            </a:r>
          </a:p>
          <a:p>
            <a:r>
              <a:rPr lang="en-US" sz="1800" b="0" i="0" u="none" strike="noStrike" baseline="0" dirty="0">
                <a:solidFill>
                  <a:srgbClr val="000000"/>
                </a:solidFill>
                <a:latin typeface="Calibri" panose="020F0502020204030204" pitchFamily="34" charset="0"/>
              </a:rPr>
              <a:t>Considering the high speeds of failed rockets, covering distances of 15-20 km within seconds, the proximity to populated areas poses potential safety concerns.</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from the launch site to proximity</a:t>
            </a:r>
          </a:p>
        </p:txBody>
      </p:sp>
      <p:pic>
        <p:nvPicPr>
          <p:cNvPr id="4" name="Picture 3">
            <a:extLst>
              <a:ext uri="{FF2B5EF4-FFF2-40B4-BE49-F238E27FC236}">
                <a16:creationId xmlns:a16="http://schemas.microsoft.com/office/drawing/2014/main" id="{D41D9F6B-16E9-9099-6CDB-605498F3777E}"/>
              </a:ext>
            </a:extLst>
          </p:cNvPr>
          <p:cNvPicPr>
            <a:picLocks noChangeAspect="1"/>
          </p:cNvPicPr>
          <p:nvPr/>
        </p:nvPicPr>
        <p:blipFill>
          <a:blip r:embed="rId3"/>
          <a:stretch>
            <a:fillRect/>
          </a:stretch>
        </p:blipFill>
        <p:spPr>
          <a:xfrm>
            <a:off x="7893054" y="2328089"/>
            <a:ext cx="3392557" cy="220182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406650" y="3984254"/>
            <a:ext cx="8464549" cy="1337046"/>
          </a:xfrm>
          <a:prstGeom prst="rect">
            <a:avLst/>
          </a:prstGeom>
        </p:spPr>
        <p:txBody>
          <a:bodyPr lIns="91440" tIns="45720" rIns="91440" bIns="45720" anchor="t">
            <a:normAutofit/>
          </a:bodyPr>
          <a:lstStyle/>
          <a:p>
            <a:pPr algn="l"/>
            <a:endParaRPr lang="en-US" sz="1800" b="0" i="0" u="none" strike="noStrike" baseline="0" dirty="0">
              <a:solidFill>
                <a:srgbClr val="000000"/>
              </a:solidFill>
              <a:latin typeface="Calibri" panose="020F0502020204030204" pitchFamily="34" charset="0"/>
            </a:endParaRPr>
          </a:p>
          <a:p>
            <a:pPr marL="0" indent="0">
              <a:buNone/>
            </a:pPr>
            <a:r>
              <a:rPr lang="en-US" sz="1800" b="0" i="0" u="none" strike="noStrike" baseline="0" dirty="0">
                <a:solidFill>
                  <a:srgbClr val="000000"/>
                </a:solidFill>
                <a:latin typeface="Calibri" panose="020F0502020204030204" pitchFamily="34" charset="0"/>
              </a:rPr>
              <a:t>The graph displays that KSC LC-39A leads in successful launches among all sites.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a:t>
            </a:r>
          </a:p>
        </p:txBody>
      </p:sp>
      <p:pic>
        <p:nvPicPr>
          <p:cNvPr id="4" name="Picture 3">
            <a:extLst>
              <a:ext uri="{FF2B5EF4-FFF2-40B4-BE49-F238E27FC236}">
                <a16:creationId xmlns:a16="http://schemas.microsoft.com/office/drawing/2014/main" id="{4E922C6F-5872-D446-E90B-6CE77E0BC9A6}"/>
              </a:ext>
            </a:extLst>
          </p:cNvPr>
          <p:cNvPicPr>
            <a:picLocks noChangeAspect="1"/>
          </p:cNvPicPr>
          <p:nvPr/>
        </p:nvPicPr>
        <p:blipFill>
          <a:blip r:embed="rId3"/>
          <a:stretch>
            <a:fillRect/>
          </a:stretch>
        </p:blipFill>
        <p:spPr>
          <a:xfrm>
            <a:off x="1173093" y="1388953"/>
            <a:ext cx="9432079" cy="229404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60500"/>
            <a:ext cx="10530114" cy="456507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endParaRPr lang="en-US" sz="1800" b="0" i="0" u="none" strike="noStrike" baseline="0" dirty="0">
              <a:solidFill>
                <a:srgbClr val="000000"/>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Project background and </a:t>
            </a:r>
            <a:r>
              <a:rPr lang="en-US" sz="1800" b="0" i="0" u="none" strike="noStrike" baseline="0" dirty="0" err="1">
                <a:solidFill>
                  <a:srgbClr val="292929"/>
                </a:solidFill>
                <a:latin typeface="Abadi" panose="020B0604020104020204" pitchFamily="34" charset="0"/>
              </a:rPr>
              <a:t>context</a:t>
            </a:r>
            <a:r>
              <a:rPr lang="en-US" sz="1800" b="0" i="0" u="none" strike="noStrike" baseline="0" dirty="0" err="1">
                <a:solidFill>
                  <a:srgbClr val="000000"/>
                </a:solidFill>
                <a:latin typeface="Abadi" panose="020B0604020104020204" pitchFamily="34" charset="0"/>
              </a:rPr>
              <a:t>SpaceX</a:t>
            </a:r>
            <a:r>
              <a:rPr lang="en-US" sz="1800" b="0" i="0" u="none" strike="noStrike" baseline="0" dirty="0">
                <a:solidFill>
                  <a:srgbClr val="000000"/>
                </a:solidFill>
                <a:latin typeface="Abadi" panose="020B0604020104020204" pitchFamily="34" charset="0"/>
              </a:rPr>
              <a:t> stands as a preeminent figure in the commercial space sector, revolutionizing space travel through affordability. Advertised on their website, Falcon 9 rocket launches boast a cost of $62 million, a significantly lower figure compared to other providers' prices, which can soar upward of $165 million per launch. This notable cost difference is primarily attributed to SpaceX's groundbreaking ability to reuse the first stage of their rockets. Thus, discerning the likelihood of a successful first stage landing becomes pivotal in calculating the overall launch cost. Leveraging publicly available data and employing machine learning models, our objective is to forecast the probability of SpaceX reusing the first stage.</a:t>
            </a:r>
          </a:p>
          <a:p>
            <a:endParaRPr lang="en-US" sz="1800" b="0" i="0" u="none" strike="noStrike" baseline="0" dirty="0">
              <a:solidFill>
                <a:srgbClr val="000000"/>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Problems you want to find </a:t>
            </a:r>
            <a:r>
              <a:rPr lang="en-US" sz="1800" b="0" i="0" u="none" strike="noStrike" baseline="0" dirty="0" err="1">
                <a:solidFill>
                  <a:srgbClr val="292929"/>
                </a:solidFill>
                <a:latin typeface="Abadi" panose="020B0604020104020204" pitchFamily="34" charset="0"/>
              </a:rPr>
              <a:t>answersOur</a:t>
            </a:r>
            <a:r>
              <a:rPr lang="en-US" sz="1800" b="0" i="0" u="none" strike="noStrike" baseline="0" dirty="0">
                <a:solidFill>
                  <a:srgbClr val="292929"/>
                </a:solidFill>
                <a:latin typeface="Abadi" panose="020B0604020104020204" pitchFamily="34" charset="0"/>
              </a:rPr>
              <a:t> endeavor aims to dissect various facets surrounding the successful or failed landing of Falcon 9's first stage. Key questions guiding our investigation include unraveling the defining characteristics of both successful and unsuccessful landings. Additionally, we seek to elucidate the intricate interplay between rocket variables such as payload mass, launch site, number of flights, and orbits in influencing the outcome of a landing. Ultimately, we endeavor to uncover the optimal conditions that would bolster SpaceX's landing success rate, thereby shedding light on crucial insights for potential competitors vying for a stake in the rocket launch market.</a:t>
            </a:r>
          </a:p>
          <a:p>
            <a:endParaRPr lang="en-US" sz="1800" b="0" i="0" u="none" strike="noStrike" baseline="0" dirty="0">
              <a:solidFill>
                <a:srgbClr val="292929"/>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739900" y="3625849"/>
            <a:ext cx="10045700" cy="1193801"/>
          </a:xfrm>
          <a:prstGeom prst="rect">
            <a:avLst/>
          </a:prstGeom>
        </p:spPr>
        <p:txBody>
          <a:bodyPr lIns="91440" tIns="45720" rIns="91440" bIns="45720" anchor="t">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KSC LC-39A boasts the highest launch success rate (76.9%) with 10 successful and only 3 failed landings.</a:t>
            </a:r>
          </a:p>
          <a:p>
            <a:pPr marL="0" indent="0">
              <a:buNone/>
            </a:pP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Launch</a:t>
            </a:r>
          </a:p>
        </p:txBody>
      </p:sp>
      <p:pic>
        <p:nvPicPr>
          <p:cNvPr id="4" name="Picture 3">
            <a:extLst>
              <a:ext uri="{FF2B5EF4-FFF2-40B4-BE49-F238E27FC236}">
                <a16:creationId xmlns:a16="http://schemas.microsoft.com/office/drawing/2014/main" id="{9CA0608D-8DFD-0738-1AF9-036CE1316C01}"/>
              </a:ext>
            </a:extLst>
          </p:cNvPr>
          <p:cNvPicPr>
            <a:picLocks noChangeAspect="1"/>
          </p:cNvPicPr>
          <p:nvPr/>
        </p:nvPicPr>
        <p:blipFill>
          <a:blip r:embed="rId3"/>
          <a:stretch>
            <a:fillRect/>
          </a:stretch>
        </p:blipFill>
        <p:spPr>
          <a:xfrm>
            <a:off x="1796221" y="1308598"/>
            <a:ext cx="8681084" cy="212040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987549" y="4806950"/>
            <a:ext cx="9197123" cy="1370012"/>
          </a:xfrm>
          <a:prstGeom prst="rect">
            <a:avLst/>
          </a:prstGeom>
        </p:spPr>
        <p:txBody>
          <a:bodyPr lIns="91440" tIns="45720" rIns="91440" bIns="45720" anchor="t">
            <a:normAutofit/>
          </a:bodyPr>
          <a:lstStyle/>
          <a:p>
            <a:pPr algn="l"/>
            <a:endParaRPr lang="en-US" sz="1800" b="0" i="0" u="none" strike="noStrike" baseline="0" dirty="0">
              <a:solidFill>
                <a:srgbClr val="000000"/>
              </a:solidFill>
              <a:latin typeface="Calibri" panose="020F0502020204030204" pitchFamily="34" charset="0"/>
            </a:endParaRPr>
          </a:p>
          <a:p>
            <a:pPr marL="0" indent="0">
              <a:buNone/>
            </a:pPr>
            <a:r>
              <a:rPr lang="en-US" sz="1800" b="0" i="0" u="none" strike="noStrike" baseline="0" dirty="0">
                <a:solidFill>
                  <a:srgbClr val="000000"/>
                </a:solidFill>
                <a:latin typeface="Calibri" panose="020F0502020204030204" pitchFamily="34" charset="0"/>
              </a:rPr>
              <a:t>Low-weighted payloads have a better success rate than the heavy-weighted payloads.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Outcome</a:t>
            </a:r>
          </a:p>
        </p:txBody>
      </p:sp>
      <p:pic>
        <p:nvPicPr>
          <p:cNvPr id="4" name="Picture 3">
            <a:extLst>
              <a:ext uri="{FF2B5EF4-FFF2-40B4-BE49-F238E27FC236}">
                <a16:creationId xmlns:a16="http://schemas.microsoft.com/office/drawing/2014/main" id="{CB3276D1-E94F-F0D3-BE8A-30F03790A073}"/>
              </a:ext>
            </a:extLst>
          </p:cNvPr>
          <p:cNvPicPr>
            <a:picLocks noChangeAspect="1"/>
          </p:cNvPicPr>
          <p:nvPr/>
        </p:nvPicPr>
        <p:blipFill>
          <a:blip r:embed="rId3"/>
          <a:stretch>
            <a:fillRect/>
          </a:stretch>
        </p:blipFill>
        <p:spPr>
          <a:xfrm>
            <a:off x="1471543" y="1398155"/>
            <a:ext cx="9814068" cy="1630796"/>
          </a:xfrm>
          <a:prstGeom prst="rect">
            <a:avLst/>
          </a:prstGeom>
        </p:spPr>
      </p:pic>
      <p:pic>
        <p:nvPicPr>
          <p:cNvPr id="7" name="Picture 6">
            <a:extLst>
              <a:ext uri="{FF2B5EF4-FFF2-40B4-BE49-F238E27FC236}">
                <a16:creationId xmlns:a16="http://schemas.microsoft.com/office/drawing/2014/main" id="{4FE2AEBE-3481-72C2-9C65-ED050DDF481A}"/>
              </a:ext>
            </a:extLst>
          </p:cNvPr>
          <p:cNvPicPr>
            <a:picLocks noChangeAspect="1"/>
          </p:cNvPicPr>
          <p:nvPr/>
        </p:nvPicPr>
        <p:blipFill>
          <a:blip r:embed="rId4"/>
          <a:stretch>
            <a:fillRect/>
          </a:stretch>
        </p:blipFill>
        <p:spPr>
          <a:xfrm>
            <a:off x="1471543" y="3154179"/>
            <a:ext cx="9916329" cy="1908257"/>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568450" y="3581400"/>
            <a:ext cx="9188450" cy="2312302"/>
          </a:xfrm>
          <a:prstGeom prst="rect">
            <a:avLst/>
          </a:prstGeom>
        </p:spPr>
        <p:txBody>
          <a:bodyPr vert="horz" lIns="91440" tIns="45720" rIns="91440" bIns="45720" rtlCol="0" anchor="t">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Relying solely on Test Set scores doesn't definitively establish the best-performing method.</a:t>
            </a:r>
          </a:p>
          <a:p>
            <a:r>
              <a:rPr lang="en-US" sz="1800" b="0" i="0" u="none" strike="noStrike" baseline="0" dirty="0">
                <a:solidFill>
                  <a:srgbClr val="000000"/>
                </a:solidFill>
                <a:latin typeface="Arial" panose="020B0604020202020204" pitchFamily="34" charset="0"/>
              </a:rPr>
              <a:t>•</a:t>
            </a:r>
            <a:r>
              <a:rPr lang="en-US" sz="1800" b="0" i="0" u="none" strike="noStrike" baseline="0" dirty="0">
                <a:solidFill>
                  <a:srgbClr val="000000"/>
                </a:solidFill>
                <a:latin typeface="Calibri" panose="020F0502020204030204" pitchFamily="34" charset="0"/>
              </a:rPr>
              <a:t>Similar Test Set scores across methods may stem from the small sample size (18 samples). Consequently, all methods underwent evaluation using the entire Dataset.</a:t>
            </a:r>
          </a:p>
          <a:p>
            <a:r>
              <a:rPr lang="en-US" sz="1800" b="0" i="0" u="none" strike="noStrike" baseline="0" dirty="0">
                <a:solidFill>
                  <a:srgbClr val="000000"/>
                </a:solidFill>
                <a:latin typeface="Arial" panose="020B0604020202020204" pitchFamily="34" charset="0"/>
              </a:rPr>
              <a:t>•</a:t>
            </a:r>
            <a:r>
              <a:rPr lang="en-US" sz="1800" b="0" i="0" u="none" strike="noStrike" baseline="0" dirty="0">
                <a:solidFill>
                  <a:srgbClr val="000000"/>
                </a:solidFill>
                <a:latin typeface="Calibri" panose="020F0502020204030204" pitchFamily="34" charset="0"/>
              </a:rPr>
              <a:t>Examination of scores from the entire Dataset identifies the Decision Tree Model as the top performer. This model not only achieves higher scores but also maintains the highest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2F995A9D-6F1E-78C7-000F-3FFEF038F9B6}"/>
              </a:ext>
            </a:extLst>
          </p:cNvPr>
          <p:cNvPicPr>
            <a:picLocks noChangeAspect="1"/>
          </p:cNvPicPr>
          <p:nvPr/>
        </p:nvPicPr>
        <p:blipFill>
          <a:blip r:embed="rId3"/>
          <a:stretch>
            <a:fillRect/>
          </a:stretch>
        </p:blipFill>
        <p:spPr>
          <a:xfrm>
            <a:off x="2028135" y="1679838"/>
            <a:ext cx="3233530" cy="983723"/>
          </a:xfrm>
          <a:prstGeom prst="rect">
            <a:avLst/>
          </a:prstGeom>
        </p:spPr>
      </p:pic>
      <p:pic>
        <p:nvPicPr>
          <p:cNvPr id="7" name="Picture 6">
            <a:extLst>
              <a:ext uri="{FF2B5EF4-FFF2-40B4-BE49-F238E27FC236}">
                <a16:creationId xmlns:a16="http://schemas.microsoft.com/office/drawing/2014/main" id="{8AF686F5-CA2F-BC14-2803-80108370517E}"/>
              </a:ext>
            </a:extLst>
          </p:cNvPr>
          <p:cNvPicPr>
            <a:picLocks noChangeAspect="1"/>
          </p:cNvPicPr>
          <p:nvPr/>
        </p:nvPicPr>
        <p:blipFill>
          <a:blip r:embed="rId4"/>
          <a:stretch>
            <a:fillRect/>
          </a:stretch>
        </p:blipFill>
        <p:spPr>
          <a:xfrm>
            <a:off x="6930337" y="1679837"/>
            <a:ext cx="3233530" cy="983723"/>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2489199" y="4335200"/>
            <a:ext cx="7758771" cy="1533788"/>
          </a:xfrm>
          <a:prstGeom prst="rect">
            <a:avLst/>
          </a:prstGeom>
        </p:spPr>
        <p:txBody>
          <a:bodyPr>
            <a:normAutofit/>
          </a:bodyPr>
          <a:lstStyle/>
          <a:p>
            <a:pPr algn="l"/>
            <a:endParaRPr lang="en-US" sz="1800" b="0" i="0" u="none" strike="noStrike" baseline="0"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As the test accuracy are all equal, the confusion matrices are also identical. The main problem of these models are false positives.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5A8F0A82-D059-98C8-4C4B-1DBC13D6F948}"/>
              </a:ext>
            </a:extLst>
          </p:cNvPr>
          <p:cNvPicPr>
            <a:picLocks noChangeAspect="1"/>
          </p:cNvPicPr>
          <p:nvPr/>
        </p:nvPicPr>
        <p:blipFill>
          <a:blip r:embed="rId3"/>
          <a:stretch>
            <a:fillRect/>
          </a:stretch>
        </p:blipFill>
        <p:spPr>
          <a:xfrm>
            <a:off x="4190724" y="1438882"/>
            <a:ext cx="3366052" cy="254513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a:bodyPr>
          <a:lstStyle/>
          <a:p>
            <a:pPr algn="l"/>
            <a:endParaRPr lang="en-US" sz="1800" b="0" i="0" u="none" strike="noStrike" baseline="0" dirty="0">
              <a:solidFill>
                <a:srgbClr val="000000"/>
              </a:solidFill>
              <a:latin typeface="Abadi" panose="020B0604020104020204" pitchFamily="34" charset="0"/>
            </a:endParaRPr>
          </a:p>
          <a:p>
            <a:r>
              <a:rPr lang="en-US" sz="1800" b="0" i="0" u="none" strike="noStrike" baseline="0" dirty="0">
                <a:solidFill>
                  <a:srgbClr val="292929"/>
                </a:solidFill>
                <a:latin typeface="Abadi" panose="020B0604020104020204" pitchFamily="34" charset="0"/>
              </a:rPr>
              <a:t>Success in space missions depends on various factors, including the launch site, orbit, and payload mass, as well as cumulative launch experience.</a:t>
            </a:r>
          </a:p>
          <a:p>
            <a:r>
              <a:rPr lang="en-US" sz="1800" b="0" i="0" u="none" strike="noStrike" baseline="0" dirty="0">
                <a:solidFill>
                  <a:srgbClr val="292929"/>
                </a:solidFill>
                <a:latin typeface="Abadi" panose="020B0604020104020204" pitchFamily="34" charset="0"/>
              </a:rPr>
              <a:t>Orbits such as GEO, HEO, SSO, and ES-L1 demonstrate remarkable success rates, indicating their reliability for space missions.</a:t>
            </a:r>
          </a:p>
          <a:p>
            <a:r>
              <a:rPr lang="en-US" sz="1800" b="0" i="0" u="none" strike="noStrike" baseline="0" dirty="0">
                <a:solidFill>
                  <a:srgbClr val="292929"/>
                </a:solidFill>
                <a:latin typeface="Abadi" panose="020B0604020104020204" pitchFamily="34" charset="0"/>
              </a:rPr>
              <a:t>Payload mass plays a crucial role in mission success, with lighter payloads generally showing better outcomes compared to heavier ones.</a:t>
            </a:r>
          </a:p>
          <a:p>
            <a:r>
              <a:rPr lang="en-US" sz="1800" b="0" i="0" u="none" strike="noStrike" baseline="0" dirty="0">
                <a:solidFill>
                  <a:srgbClr val="292929"/>
                </a:solidFill>
                <a:latin typeface="Abadi" panose="020B0604020104020204" pitchFamily="34" charset="0"/>
              </a:rPr>
              <a:t>Despite similar test accuracies among models, the Decision Tree Algorithm is favored due to its superior train accuracy.</a:t>
            </a:r>
          </a:p>
          <a:p>
            <a:r>
              <a:rPr lang="en-US" sz="1800" b="0" i="0" u="none" strike="noStrike" baseline="0" dirty="0">
                <a:solidFill>
                  <a:srgbClr val="292929"/>
                </a:solidFill>
                <a:latin typeface="Abadi" panose="020B0604020104020204" pitchFamily="34" charset="0"/>
              </a:rPr>
              <a:t>The reasons behind disparities in launch site performance, notably KSC LC-39A's superiority, remain unclear and warrant further investigation.</a:t>
            </a:r>
          </a:p>
          <a:p>
            <a:r>
              <a:rPr lang="en-US" sz="1800" b="0" i="0" u="none" strike="noStrike" baseline="0" dirty="0">
                <a:solidFill>
                  <a:srgbClr val="292929"/>
                </a:solidFill>
                <a:latin typeface="Abadi" panose="020B0604020104020204" pitchFamily="34" charset="0"/>
              </a:rPr>
              <a:t>The consistent upward trend in launch success rates over the years reflects advancements in space exploration.</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Thank you</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endParaRPr lang="en-US" sz="1800" b="0" i="0" u="none" strike="noStrike" baseline="0" dirty="0">
              <a:solidFill>
                <a:srgbClr val="000000"/>
              </a:solidFill>
              <a:latin typeface="Abadi" panose="020B0604020104020204" pitchFamily="34" charset="0"/>
            </a:endParaRPr>
          </a:p>
          <a:p>
            <a:pPr marL="0" indent="0">
              <a:buNone/>
            </a:pPr>
            <a:r>
              <a:rPr lang="en-US" sz="6400" b="0" i="0" u="none" strike="noStrike" baseline="0" dirty="0">
                <a:solidFill>
                  <a:srgbClr val="767070"/>
                </a:solidFill>
                <a:latin typeface="Abadi" panose="020B0604020104020204" pitchFamily="34" charset="0"/>
              </a:rPr>
              <a:t>	</a:t>
            </a:r>
            <a:r>
              <a:rPr lang="en-US" sz="4400" b="0" i="0" u="none" strike="noStrike" baseline="0" dirty="0">
                <a:solidFill>
                  <a:srgbClr val="767070"/>
                </a:solidFill>
                <a:latin typeface="Abadi" panose="020B0604020104020204" pitchFamily="34" charset="0"/>
              </a:rPr>
              <a:t>Collection of data is done through two main avenues: utilizing the SpaceX REST API and employing web scraping techniques from Wikipedia.</a:t>
            </a:r>
            <a:endParaRPr lang="en-US" sz="1800" b="0" i="0" u="none" strike="noStrike" baseline="0" dirty="0">
              <a:solidFill>
                <a:srgbClr val="767070"/>
              </a:solidFill>
              <a:latin typeface="Abadi" panose="020B0604020104020204" pitchFamily="34" charset="0"/>
            </a:endParaRPr>
          </a:p>
          <a:p>
            <a:pPr>
              <a:lnSpc>
                <a:spcPct val="120000"/>
              </a:lnSpc>
              <a:spcBef>
                <a:spcPts val="1400"/>
              </a:spcBef>
            </a:pPr>
            <a:r>
              <a:rPr lang="en-US" sz="8800" dirty="0">
                <a:solidFill>
                  <a:schemeClr val="accent3">
                    <a:lumMod val="25000"/>
                  </a:schemeClr>
                </a:solidFill>
                <a:latin typeface="Abadi"/>
              </a:rPr>
              <a:t>Perform data wrangling</a:t>
            </a:r>
            <a:endParaRPr lang="en-US" sz="1800" b="0" i="0" u="none" strike="noStrike" baseline="0" dirty="0">
              <a:solidFill>
                <a:srgbClr val="000000"/>
              </a:solidFill>
              <a:latin typeface="Abadi" panose="020B0604020104020204" pitchFamily="34" charset="0"/>
            </a:endParaRPr>
          </a:p>
          <a:p>
            <a:pPr marL="0" indent="0">
              <a:buNone/>
            </a:pPr>
            <a:r>
              <a:rPr lang="en-US" sz="4800" b="0" i="0" u="none" strike="noStrike" baseline="0" dirty="0">
                <a:solidFill>
                  <a:srgbClr val="767070"/>
                </a:solidFill>
                <a:latin typeface="Abadi" panose="020B0604020104020204" pitchFamily="34" charset="0"/>
              </a:rPr>
              <a:t>	Utilization of One Hot Encoding technique aids in transforming categorical variables into a suitable format for binary classification.</a:t>
            </a:r>
          </a:p>
          <a:p>
            <a:endParaRPr lang="en-US" sz="1800" b="0" i="0" u="none" strike="noStrike" baseline="0" dirty="0">
              <a:solidFill>
                <a:srgbClr val="767070"/>
              </a:solidFill>
              <a:latin typeface="Abadi" panose="020B0604020104020204" pitchFamily="34" charset="0"/>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r>
              <a:rPr lang="en-US" sz="1800" b="0" i="0" u="none" strike="noStrike" baseline="0" dirty="0">
                <a:solidFill>
                  <a:srgbClr val="000000"/>
                </a:solidFill>
                <a:latin typeface="Abadi" panose="020B0604020104020204" pitchFamily="34" charset="0"/>
              </a:rPr>
              <a:t>The data collection process involved multiple methods:</a:t>
            </a:r>
          </a:p>
          <a:p>
            <a:r>
              <a:rPr lang="en-US" sz="1800" b="0" i="0" u="none" strike="noStrike" baseline="0" dirty="0">
                <a:solidFill>
                  <a:srgbClr val="000000"/>
                </a:solidFill>
                <a:latin typeface="Abadi" panose="020B0604020104020204" pitchFamily="34" charset="0"/>
              </a:rPr>
              <a:t>Initially, data collection was conducted using the SpaceX API.</a:t>
            </a:r>
          </a:p>
          <a:p>
            <a:r>
              <a:rPr lang="en-US" sz="1800" b="0" i="0" u="none" strike="noStrike" baseline="0" dirty="0">
                <a:solidFill>
                  <a:srgbClr val="000000"/>
                </a:solidFill>
                <a:latin typeface="Abadi" panose="020B0604020104020204" pitchFamily="34" charset="0"/>
              </a:rPr>
              <a:t>Subsequently, the response content was decoded into JSON format using the .</a:t>
            </a:r>
            <a:r>
              <a:rPr lang="en-US" sz="1800" b="0" i="0" u="none" strike="noStrike" baseline="0" dirty="0" err="1">
                <a:solidFill>
                  <a:srgbClr val="000000"/>
                </a:solidFill>
                <a:latin typeface="Abadi" panose="020B0604020104020204" pitchFamily="34" charset="0"/>
              </a:rPr>
              <a:t>json</a:t>
            </a:r>
            <a:r>
              <a:rPr lang="en-US" sz="1800" b="0" i="0" u="none" strike="noStrike" baseline="0" dirty="0">
                <a:solidFill>
                  <a:srgbClr val="000000"/>
                </a:solidFill>
                <a:latin typeface="Abadi" panose="020B0604020104020204" pitchFamily="34" charset="0"/>
              </a:rPr>
              <a:t>() function call. This JSON data was then normalized into a structured panda data frame using .</a:t>
            </a:r>
            <a:r>
              <a:rPr lang="en-US" sz="1800" b="0" i="0" u="none" strike="noStrike" baseline="0" dirty="0" err="1">
                <a:solidFill>
                  <a:srgbClr val="000000"/>
                </a:solidFill>
                <a:latin typeface="Abadi" panose="020B0604020104020204" pitchFamily="34" charset="0"/>
              </a:rPr>
              <a:t>json_normalize</a:t>
            </a:r>
            <a:r>
              <a:rPr lang="en-US" sz="1800" b="0" i="0" u="none" strike="noStrike" baseline="0" dirty="0">
                <a:solidFill>
                  <a:srgbClr val="000000"/>
                </a:solidFill>
                <a:latin typeface="Abadi" panose="020B0604020104020204" pitchFamily="34" charset="0"/>
              </a:rPr>
              <a:t>().</a:t>
            </a:r>
          </a:p>
          <a:p>
            <a:r>
              <a:rPr lang="en-US" sz="1800" b="0" i="0" u="none" strike="noStrike" baseline="0" dirty="0">
                <a:solidFill>
                  <a:srgbClr val="000000"/>
                </a:solidFill>
                <a:latin typeface="Abadi" panose="020B0604020104020204" pitchFamily="34" charset="0"/>
              </a:rPr>
              <a:t>Following data acquisition, a thorough data cleaning process was initiated. This involved identifying and addressing missing values within the dataset. Missing values were filled in where necessary to ensure data completeness and integrity.</a:t>
            </a:r>
          </a:p>
          <a:p>
            <a:r>
              <a:rPr lang="en-US" sz="1800" b="0" i="0" u="none" strike="noStrike" baseline="0" dirty="0">
                <a:solidFill>
                  <a:srgbClr val="000000"/>
                </a:solidFill>
                <a:latin typeface="Abadi" panose="020B0604020104020204" pitchFamily="34" charset="0"/>
              </a:rPr>
              <a:t>Additionally, web scraping techniques were employed to gather Falcon 9 launch records from Wikipedia. Beautiful Soup, a Python library, was utilized for this purpose, enabling the extraction of relevant data from the web page.</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92289"/>
            <a:ext cx="10601251" cy="399891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34028" y="5925561"/>
            <a:ext cx="10435622" cy="501650"/>
          </a:xfrm>
          <a:prstGeom prst="rect">
            <a:avLst/>
          </a:prstGeom>
        </p:spPr>
        <p:txBody>
          <a:bodyPr vert="horz" lIns="91440" tIns="45720" rIns="91440" bIns="45720" rtlCol="0" anchor="t">
            <a:normAutofit fontScale="62500" lnSpcReduction="20000"/>
          </a:bodyPr>
          <a:lstStyle/>
          <a:p>
            <a:r>
              <a:rPr lang="en-US" dirty="0">
                <a:hlinkClick r:id="rId4"/>
              </a:rPr>
              <a:t>https://github.com/HemaBhupathi/DataScienceEcosystem/blob/Assign/jupyter-labs-spacex-data-collection-api.ipynb</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11" name="Picture 10">
            <a:extLst>
              <a:ext uri="{FF2B5EF4-FFF2-40B4-BE49-F238E27FC236}">
                <a16:creationId xmlns:a16="http://schemas.microsoft.com/office/drawing/2014/main" id="{120CAE67-7E87-DE5C-DC8E-7D3493C64478}"/>
              </a:ext>
            </a:extLst>
          </p:cNvPr>
          <p:cNvPicPr>
            <a:picLocks noChangeAspect="1"/>
          </p:cNvPicPr>
          <p:nvPr/>
        </p:nvPicPr>
        <p:blipFill>
          <a:blip r:embed="rId5"/>
          <a:stretch>
            <a:fillRect/>
          </a:stretch>
        </p:blipFill>
        <p:spPr>
          <a:xfrm>
            <a:off x="770011" y="1817690"/>
            <a:ext cx="10507698" cy="3902076"/>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5702300"/>
            <a:ext cx="11098139" cy="1155700"/>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hlinkClick r:id="rId3"/>
              </a:rPr>
              <a:t>https://github.com/HemaBhupathi/DataScienceEcosystem/blob/Assign/jupyter-labs-webscraping.ipynb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922410" y="1792288"/>
            <a:ext cx="10448852" cy="3081439"/>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7" name="Picture 6">
            <a:extLst>
              <a:ext uri="{FF2B5EF4-FFF2-40B4-BE49-F238E27FC236}">
                <a16:creationId xmlns:a16="http://schemas.microsoft.com/office/drawing/2014/main" id="{009DE92A-D17B-4D28-B676-F82B39EB547E}"/>
              </a:ext>
            </a:extLst>
          </p:cNvPr>
          <p:cNvPicPr>
            <a:picLocks noChangeAspect="1"/>
          </p:cNvPicPr>
          <p:nvPr/>
        </p:nvPicPr>
        <p:blipFill>
          <a:blip r:embed="rId4"/>
          <a:stretch>
            <a:fillRect/>
          </a:stretch>
        </p:blipFill>
        <p:spPr>
          <a:xfrm>
            <a:off x="922410" y="1852513"/>
            <a:ext cx="10551142" cy="3081438"/>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245</TotalTime>
  <Words>2901</Words>
  <Application>Microsoft Office PowerPoint</Application>
  <PresentationFormat>Widescreen</PresentationFormat>
  <Paragraphs>297</Paragraphs>
  <Slides>47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prasanth chekuri</cp:lastModifiedBy>
  <cp:revision>200</cp:revision>
  <dcterms:created xsi:type="dcterms:W3CDTF">2021-04-29T18:58:34Z</dcterms:created>
  <dcterms:modified xsi:type="dcterms:W3CDTF">2024-09-08T02:51:17Z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